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67" r:id="rId4"/>
    <p:sldId id="258" r:id="rId5"/>
    <p:sldId id="282" r:id="rId6"/>
    <p:sldId id="260" r:id="rId7"/>
    <p:sldId id="283" r:id="rId8"/>
    <p:sldId id="284" r:id="rId9"/>
    <p:sldId id="289" r:id="rId10"/>
    <p:sldId id="285" r:id="rId11"/>
    <p:sldId id="286" r:id="rId12"/>
    <p:sldId id="287" r:id="rId13"/>
    <p:sldId id="288" r:id="rId14"/>
    <p:sldId id="290" r:id="rId15"/>
    <p:sldId id="271" r:id="rId16"/>
    <p:sldId id="272" r:id="rId17"/>
    <p:sldId id="273" r:id="rId18"/>
    <p:sldId id="276" r:id="rId19"/>
    <p:sldId id="291" r:id="rId20"/>
    <p:sldId id="274" r:id="rId21"/>
    <p:sldId id="275" r:id="rId22"/>
    <p:sldId id="292" r:id="rId23"/>
    <p:sldId id="263" r:id="rId24"/>
    <p:sldId id="293" r:id="rId25"/>
    <p:sldId id="294" r:id="rId26"/>
    <p:sldId id="277" r:id="rId27"/>
    <p:sldId id="278" r:id="rId28"/>
    <p:sldId id="279" r:id="rId29"/>
    <p:sldId id="295" r:id="rId30"/>
    <p:sldId id="296" r:id="rId31"/>
    <p:sldId id="297" r:id="rId32"/>
    <p:sldId id="270" r:id="rId33"/>
    <p:sldId id="280" r:id="rId34"/>
    <p:sldId id="259" r:id="rId35"/>
    <p:sldId id="298" r:id="rId36"/>
    <p:sldId id="268" r:id="rId37"/>
    <p:sldId id="269" r:id="rId38"/>
    <p:sldId id="281" r:id="rId39"/>
    <p:sldId id="261" r:id="rId40"/>
    <p:sldId id="262" r:id="rId41"/>
    <p:sldId id="264" r:id="rId42"/>
    <p:sldId id="299" r:id="rId43"/>
    <p:sldId id="265" r:id="rId44"/>
    <p:sldId id="266" r:id="rId45"/>
    <p:sldId id="300" r:id="rId46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/>
    <p:restoredTop sz="94610"/>
  </p:normalViewPr>
  <p:slideViewPr>
    <p:cSldViewPr snapToGrid="0" snapToObjects="1">
      <p:cViewPr varScale="1">
        <p:scale>
          <a:sx n="85" d="100"/>
          <a:sy n="8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909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3.jpeg"/><Relationship Id="rId7" Type="http://schemas.openxmlformats.org/officeDocument/2006/relationships/image" Target="../media/image10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63.jpe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3.jpe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81.svg"/><Relationship Id="rId10" Type="http://schemas.openxmlformats.org/officeDocument/2006/relationships/image" Target="../media/image113.png"/><Relationship Id="rId4" Type="http://schemas.openxmlformats.org/officeDocument/2006/relationships/image" Target="../media/image80.png"/><Relationship Id="rId9" Type="http://schemas.openxmlformats.org/officeDocument/2006/relationships/image" Target="../media/image1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3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1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55.png"/><Relationship Id="rId18" Type="http://schemas.openxmlformats.org/officeDocument/2006/relationships/image" Target="../media/image62.svg"/><Relationship Id="rId26" Type="http://schemas.openxmlformats.org/officeDocument/2006/relationships/image" Target="../media/image58.svg"/><Relationship Id="rId3" Type="http://schemas.openxmlformats.org/officeDocument/2006/relationships/image" Target="../media/image118.jpeg"/><Relationship Id="rId21" Type="http://schemas.openxmlformats.org/officeDocument/2006/relationships/image" Target="../media/image47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17" Type="http://schemas.openxmlformats.org/officeDocument/2006/relationships/image" Target="../media/image61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0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24" Type="http://schemas.openxmlformats.org/officeDocument/2006/relationships/image" Target="../media/image131.svg"/><Relationship Id="rId5" Type="http://schemas.openxmlformats.org/officeDocument/2006/relationships/image" Target="../media/image120.png"/><Relationship Id="rId15" Type="http://schemas.openxmlformats.org/officeDocument/2006/relationships/image" Target="../media/image59.png"/><Relationship Id="rId23" Type="http://schemas.openxmlformats.org/officeDocument/2006/relationships/image" Target="../media/image130.png"/><Relationship Id="rId10" Type="http://schemas.openxmlformats.org/officeDocument/2006/relationships/image" Target="../media/image125.svg"/><Relationship Id="rId19" Type="http://schemas.openxmlformats.org/officeDocument/2006/relationships/image" Target="../media/image128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56.svg"/><Relationship Id="rId22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jpeg"/><Relationship Id="rId7" Type="http://schemas.openxmlformats.org/officeDocument/2006/relationships/image" Target="../media/image13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2.jpeg"/><Relationship Id="rId7" Type="http://schemas.openxmlformats.org/officeDocument/2006/relationships/image" Target="../media/image14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4.svg"/><Relationship Id="rId10" Type="http://schemas.openxmlformats.org/officeDocument/2006/relationships/image" Target="../media/image144.png"/><Relationship Id="rId4" Type="http://schemas.openxmlformats.org/officeDocument/2006/relationships/image" Target="../media/image133.png"/><Relationship Id="rId9" Type="http://schemas.openxmlformats.org/officeDocument/2006/relationships/image" Target="../media/image14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32.jpeg"/><Relationship Id="rId7" Type="http://schemas.openxmlformats.org/officeDocument/2006/relationships/image" Target="../media/image14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34.svg"/><Relationship Id="rId10" Type="http://schemas.openxmlformats.org/officeDocument/2006/relationships/image" Target="../media/image150.png"/><Relationship Id="rId4" Type="http://schemas.openxmlformats.org/officeDocument/2006/relationships/image" Target="../media/image133.png"/><Relationship Id="rId9" Type="http://schemas.openxmlformats.org/officeDocument/2006/relationships/image" Target="../media/image1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32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34.svg"/><Relationship Id="rId10" Type="http://schemas.openxmlformats.org/officeDocument/2006/relationships/image" Target="../media/image156.svg"/><Relationship Id="rId4" Type="http://schemas.openxmlformats.org/officeDocument/2006/relationships/image" Target="../media/image133.png"/><Relationship Id="rId9" Type="http://schemas.openxmlformats.org/officeDocument/2006/relationships/image" Target="../media/image1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13" Type="http://schemas.openxmlformats.org/officeDocument/2006/relationships/image" Target="../media/image165.png"/><Relationship Id="rId18" Type="http://schemas.openxmlformats.org/officeDocument/2006/relationships/image" Target="../media/image62.svg"/><Relationship Id="rId3" Type="http://schemas.openxmlformats.org/officeDocument/2006/relationships/image" Target="../media/image157.jpeg"/><Relationship Id="rId21" Type="http://schemas.openxmlformats.org/officeDocument/2006/relationships/image" Target="../media/image53.png"/><Relationship Id="rId7" Type="http://schemas.openxmlformats.org/officeDocument/2006/relationships/image" Target="../media/image161.png"/><Relationship Id="rId12" Type="http://schemas.openxmlformats.org/officeDocument/2006/relationships/image" Target="../media/image164.sv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0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3.png"/><Relationship Id="rId24" Type="http://schemas.openxmlformats.org/officeDocument/2006/relationships/image" Target="../media/image58.svg"/><Relationship Id="rId5" Type="http://schemas.openxmlformats.org/officeDocument/2006/relationships/image" Target="../media/image159.svg"/><Relationship Id="rId15" Type="http://schemas.openxmlformats.org/officeDocument/2006/relationships/image" Target="../media/image59.png"/><Relationship Id="rId23" Type="http://schemas.openxmlformats.org/officeDocument/2006/relationships/image" Target="../media/image57.png"/><Relationship Id="rId10" Type="http://schemas.openxmlformats.org/officeDocument/2006/relationships/image" Target="../media/image48.svg"/><Relationship Id="rId19" Type="http://schemas.openxmlformats.org/officeDocument/2006/relationships/image" Target="../media/image128.png"/><Relationship Id="rId4" Type="http://schemas.openxmlformats.org/officeDocument/2006/relationships/image" Target="../media/image158.png"/><Relationship Id="rId9" Type="http://schemas.openxmlformats.org/officeDocument/2006/relationships/image" Target="../media/image47.png"/><Relationship Id="rId14" Type="http://schemas.openxmlformats.org/officeDocument/2006/relationships/image" Target="../media/image166.svg"/><Relationship Id="rId22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jpeg"/><Relationship Id="rId7" Type="http://schemas.openxmlformats.org/officeDocument/2006/relationships/image" Target="../media/image17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sv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67.jpe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169.svg"/><Relationship Id="rId10" Type="http://schemas.openxmlformats.org/officeDocument/2006/relationships/image" Target="../media/image178.svg"/><Relationship Id="rId4" Type="http://schemas.openxmlformats.org/officeDocument/2006/relationships/image" Target="../media/image168.png"/><Relationship Id="rId9" Type="http://schemas.openxmlformats.org/officeDocument/2006/relationships/image" Target="../media/image1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image" Target="../media/image118.jpeg"/><Relationship Id="rId21" Type="http://schemas.openxmlformats.org/officeDocument/2006/relationships/image" Target="../media/image128.png"/><Relationship Id="rId7" Type="http://schemas.openxmlformats.org/officeDocument/2006/relationships/image" Target="../media/image122.png"/><Relationship Id="rId12" Type="http://schemas.openxmlformats.org/officeDocument/2006/relationships/image" Target="../media/image48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86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svg"/><Relationship Id="rId11" Type="http://schemas.openxmlformats.org/officeDocument/2006/relationships/image" Target="../media/image47.png"/><Relationship Id="rId24" Type="http://schemas.openxmlformats.org/officeDocument/2006/relationships/image" Target="../media/image54.svg"/><Relationship Id="rId5" Type="http://schemas.openxmlformats.org/officeDocument/2006/relationships/image" Target="../media/image180.png"/><Relationship Id="rId15" Type="http://schemas.openxmlformats.org/officeDocument/2006/relationships/image" Target="../media/image185.png"/><Relationship Id="rId23" Type="http://schemas.openxmlformats.org/officeDocument/2006/relationships/image" Target="../media/image53.png"/><Relationship Id="rId10" Type="http://schemas.openxmlformats.org/officeDocument/2006/relationships/image" Target="../media/image184.svg"/><Relationship Id="rId19" Type="http://schemas.openxmlformats.org/officeDocument/2006/relationships/image" Target="../media/image61.png"/><Relationship Id="rId4" Type="http://schemas.openxmlformats.org/officeDocument/2006/relationships/image" Target="../media/image179.jpeg"/><Relationship Id="rId9" Type="http://schemas.openxmlformats.org/officeDocument/2006/relationships/image" Target="../media/image183.png"/><Relationship Id="rId14" Type="http://schemas.openxmlformats.org/officeDocument/2006/relationships/image" Target="../media/image56.svg"/><Relationship Id="rId22" Type="http://schemas.openxmlformats.org/officeDocument/2006/relationships/image" Target="../media/image1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18" Type="http://schemas.openxmlformats.org/officeDocument/2006/relationships/image" Target="../media/image202.svg"/><Relationship Id="rId3" Type="http://schemas.openxmlformats.org/officeDocument/2006/relationships/image" Target="../media/image187.jpeg"/><Relationship Id="rId21" Type="http://schemas.openxmlformats.org/officeDocument/2006/relationships/image" Target="../media/image205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17" Type="http://schemas.openxmlformats.org/officeDocument/2006/relationships/image" Target="../media/image20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00.svg"/><Relationship Id="rId20" Type="http://schemas.openxmlformats.org/officeDocument/2006/relationships/image" Target="../media/image20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11" Type="http://schemas.openxmlformats.org/officeDocument/2006/relationships/image" Target="../media/image195.svg"/><Relationship Id="rId5" Type="http://schemas.openxmlformats.org/officeDocument/2006/relationships/image" Target="../media/image189.svg"/><Relationship Id="rId15" Type="http://schemas.openxmlformats.org/officeDocument/2006/relationships/image" Target="../media/image199.png"/><Relationship Id="rId23" Type="http://schemas.openxmlformats.org/officeDocument/2006/relationships/image" Target="../media/image207.png"/><Relationship Id="rId10" Type="http://schemas.openxmlformats.org/officeDocument/2006/relationships/image" Target="../media/image194.png"/><Relationship Id="rId19" Type="http://schemas.openxmlformats.org/officeDocument/2006/relationships/image" Target="../media/image203.png"/><Relationship Id="rId4" Type="http://schemas.openxmlformats.org/officeDocument/2006/relationships/image" Target="../media/image188.png"/><Relationship Id="rId9" Type="http://schemas.openxmlformats.org/officeDocument/2006/relationships/image" Target="../media/image193.svg"/><Relationship Id="rId14" Type="http://schemas.openxmlformats.org/officeDocument/2006/relationships/image" Target="../media/image198.svg"/><Relationship Id="rId22" Type="http://schemas.openxmlformats.org/officeDocument/2006/relationships/image" Target="../media/image20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jpeg"/><Relationship Id="rId7" Type="http://schemas.openxmlformats.org/officeDocument/2006/relationships/image" Target="../media/image21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sv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svg"/><Relationship Id="rId3" Type="http://schemas.openxmlformats.org/officeDocument/2006/relationships/image" Target="../media/image208.jpeg"/><Relationship Id="rId7" Type="http://schemas.openxmlformats.org/officeDocument/2006/relationships/image" Target="../media/image218.svg"/><Relationship Id="rId12" Type="http://schemas.openxmlformats.org/officeDocument/2006/relationships/image" Target="../media/image2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210.svg"/><Relationship Id="rId10" Type="http://schemas.openxmlformats.org/officeDocument/2006/relationships/image" Target="../media/image221.png"/><Relationship Id="rId4" Type="http://schemas.openxmlformats.org/officeDocument/2006/relationships/image" Target="../media/image209.png"/><Relationship Id="rId9" Type="http://schemas.openxmlformats.org/officeDocument/2006/relationships/image" Target="../media/image2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08.jpeg"/><Relationship Id="rId7" Type="http://schemas.openxmlformats.org/officeDocument/2006/relationships/image" Target="../media/image22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10.svg"/><Relationship Id="rId10" Type="http://schemas.openxmlformats.org/officeDocument/2006/relationships/image" Target="../media/image229.png"/><Relationship Id="rId4" Type="http://schemas.openxmlformats.org/officeDocument/2006/relationships/image" Target="../media/image209.png"/><Relationship Id="rId9" Type="http://schemas.openxmlformats.org/officeDocument/2006/relationships/image" Target="../media/image2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7.png"/><Relationship Id="rId3" Type="http://schemas.openxmlformats.org/officeDocument/2006/relationships/image" Target="../media/image208.jpeg"/><Relationship Id="rId7" Type="http://schemas.openxmlformats.org/officeDocument/2006/relationships/image" Target="../media/image231.svg"/><Relationship Id="rId12" Type="http://schemas.openxmlformats.org/officeDocument/2006/relationships/image" Target="../media/image2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11" Type="http://schemas.openxmlformats.org/officeDocument/2006/relationships/image" Target="../media/image235.svg"/><Relationship Id="rId5" Type="http://schemas.openxmlformats.org/officeDocument/2006/relationships/image" Target="../media/image210.svg"/><Relationship Id="rId10" Type="http://schemas.openxmlformats.org/officeDocument/2006/relationships/image" Target="../media/image234.png"/><Relationship Id="rId4" Type="http://schemas.openxmlformats.org/officeDocument/2006/relationships/image" Target="../media/image209.png"/><Relationship Id="rId9" Type="http://schemas.openxmlformats.org/officeDocument/2006/relationships/image" Target="../media/image23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svg"/><Relationship Id="rId18" Type="http://schemas.openxmlformats.org/officeDocument/2006/relationships/image" Target="../media/image250.png"/><Relationship Id="rId3" Type="http://schemas.openxmlformats.org/officeDocument/2006/relationships/image" Target="../media/image208.jpeg"/><Relationship Id="rId21" Type="http://schemas.openxmlformats.org/officeDocument/2006/relationships/image" Target="../media/image253.png"/><Relationship Id="rId7" Type="http://schemas.openxmlformats.org/officeDocument/2006/relationships/image" Target="../media/image239.svg"/><Relationship Id="rId12" Type="http://schemas.openxmlformats.org/officeDocument/2006/relationships/image" Target="../media/image244.png"/><Relationship Id="rId17" Type="http://schemas.openxmlformats.org/officeDocument/2006/relationships/image" Target="../media/image249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48.png"/><Relationship Id="rId20" Type="http://schemas.openxmlformats.org/officeDocument/2006/relationships/image" Target="../media/image2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png"/><Relationship Id="rId11" Type="http://schemas.openxmlformats.org/officeDocument/2006/relationships/image" Target="../media/image243.svg"/><Relationship Id="rId5" Type="http://schemas.openxmlformats.org/officeDocument/2006/relationships/image" Target="../media/image210.svg"/><Relationship Id="rId15" Type="http://schemas.openxmlformats.org/officeDocument/2006/relationships/image" Target="../media/image247.svg"/><Relationship Id="rId23" Type="http://schemas.openxmlformats.org/officeDocument/2006/relationships/image" Target="../media/image255.png"/><Relationship Id="rId10" Type="http://schemas.openxmlformats.org/officeDocument/2006/relationships/image" Target="../media/image242.png"/><Relationship Id="rId19" Type="http://schemas.openxmlformats.org/officeDocument/2006/relationships/image" Target="../media/image251.svg"/><Relationship Id="rId4" Type="http://schemas.openxmlformats.org/officeDocument/2006/relationships/image" Target="../media/image209.png"/><Relationship Id="rId9" Type="http://schemas.openxmlformats.org/officeDocument/2006/relationships/image" Target="../media/image241.svg"/><Relationship Id="rId14" Type="http://schemas.openxmlformats.org/officeDocument/2006/relationships/image" Target="../media/image246.png"/><Relationship Id="rId22" Type="http://schemas.openxmlformats.org/officeDocument/2006/relationships/image" Target="../media/image25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svg"/><Relationship Id="rId13" Type="http://schemas.openxmlformats.org/officeDocument/2006/relationships/image" Target="../media/image48.svg"/><Relationship Id="rId18" Type="http://schemas.openxmlformats.org/officeDocument/2006/relationships/image" Target="../media/image61.png"/><Relationship Id="rId26" Type="http://schemas.openxmlformats.org/officeDocument/2006/relationships/image" Target="../media/image55.png"/><Relationship Id="rId3" Type="http://schemas.openxmlformats.org/officeDocument/2006/relationships/image" Target="../media/image256.jpeg"/><Relationship Id="rId21" Type="http://schemas.openxmlformats.org/officeDocument/2006/relationships/image" Target="../media/image129.svg"/><Relationship Id="rId7" Type="http://schemas.openxmlformats.org/officeDocument/2006/relationships/image" Target="../media/image260.png"/><Relationship Id="rId12" Type="http://schemas.openxmlformats.org/officeDocument/2006/relationships/image" Target="../media/image47.png"/><Relationship Id="rId17" Type="http://schemas.openxmlformats.org/officeDocument/2006/relationships/image" Target="../media/image268.svg"/><Relationship Id="rId25" Type="http://schemas.openxmlformats.org/officeDocument/2006/relationships/image" Target="../media/image58.sv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67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9.svg"/><Relationship Id="rId11" Type="http://schemas.openxmlformats.org/officeDocument/2006/relationships/image" Target="../media/image264.svg"/><Relationship Id="rId24" Type="http://schemas.openxmlformats.org/officeDocument/2006/relationships/image" Target="../media/image57.png"/><Relationship Id="rId5" Type="http://schemas.openxmlformats.org/officeDocument/2006/relationships/image" Target="../media/image258.png"/><Relationship Id="rId15" Type="http://schemas.openxmlformats.org/officeDocument/2006/relationships/image" Target="../media/image266.svg"/><Relationship Id="rId23" Type="http://schemas.openxmlformats.org/officeDocument/2006/relationships/image" Target="../media/image54.svg"/><Relationship Id="rId10" Type="http://schemas.openxmlformats.org/officeDocument/2006/relationships/image" Target="../media/image263.png"/><Relationship Id="rId19" Type="http://schemas.openxmlformats.org/officeDocument/2006/relationships/image" Target="../media/image62.svg"/><Relationship Id="rId4" Type="http://schemas.openxmlformats.org/officeDocument/2006/relationships/image" Target="../media/image257.jpeg"/><Relationship Id="rId9" Type="http://schemas.openxmlformats.org/officeDocument/2006/relationships/image" Target="../media/image262.png"/><Relationship Id="rId14" Type="http://schemas.openxmlformats.org/officeDocument/2006/relationships/image" Target="../media/image265.png"/><Relationship Id="rId22" Type="http://schemas.openxmlformats.org/officeDocument/2006/relationships/image" Target="../media/image53.png"/><Relationship Id="rId27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69.jpeg"/><Relationship Id="rId7" Type="http://schemas.openxmlformats.org/officeDocument/2006/relationships/image" Target="../media/image27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png"/><Relationship Id="rId11" Type="http://schemas.openxmlformats.org/officeDocument/2006/relationships/image" Target="../media/image277.svg"/><Relationship Id="rId5" Type="http://schemas.openxmlformats.org/officeDocument/2006/relationships/image" Target="../media/image271.svg"/><Relationship Id="rId10" Type="http://schemas.openxmlformats.org/officeDocument/2006/relationships/image" Target="../media/image276.png"/><Relationship Id="rId4" Type="http://schemas.openxmlformats.org/officeDocument/2006/relationships/image" Target="../media/image270.png"/><Relationship Id="rId9" Type="http://schemas.openxmlformats.org/officeDocument/2006/relationships/image" Target="../media/image2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69.jpeg"/><Relationship Id="rId7" Type="http://schemas.openxmlformats.org/officeDocument/2006/relationships/image" Target="../media/image279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png"/><Relationship Id="rId11" Type="http://schemas.openxmlformats.org/officeDocument/2006/relationships/image" Target="../media/image283.svg"/><Relationship Id="rId5" Type="http://schemas.openxmlformats.org/officeDocument/2006/relationships/image" Target="../media/image271.svg"/><Relationship Id="rId10" Type="http://schemas.openxmlformats.org/officeDocument/2006/relationships/image" Target="../media/image282.png"/><Relationship Id="rId4" Type="http://schemas.openxmlformats.org/officeDocument/2006/relationships/image" Target="../media/image270.png"/><Relationship Id="rId9" Type="http://schemas.openxmlformats.org/officeDocument/2006/relationships/image" Target="../media/image2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69.jpeg"/><Relationship Id="rId7" Type="http://schemas.openxmlformats.org/officeDocument/2006/relationships/image" Target="../media/image28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4.png"/><Relationship Id="rId11" Type="http://schemas.openxmlformats.org/officeDocument/2006/relationships/image" Target="../media/image289.svg"/><Relationship Id="rId5" Type="http://schemas.openxmlformats.org/officeDocument/2006/relationships/image" Target="../media/image271.svg"/><Relationship Id="rId10" Type="http://schemas.openxmlformats.org/officeDocument/2006/relationships/image" Target="../media/image288.png"/><Relationship Id="rId4" Type="http://schemas.openxmlformats.org/officeDocument/2006/relationships/image" Target="../media/image270.png"/><Relationship Id="rId9" Type="http://schemas.openxmlformats.org/officeDocument/2006/relationships/image" Target="../media/image2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svg"/><Relationship Id="rId13" Type="http://schemas.openxmlformats.org/officeDocument/2006/relationships/image" Target="../media/image53.png"/><Relationship Id="rId18" Type="http://schemas.openxmlformats.org/officeDocument/2006/relationships/image" Target="../media/image298.svg"/><Relationship Id="rId3" Type="http://schemas.openxmlformats.org/officeDocument/2006/relationships/image" Target="../media/image290.jpeg"/><Relationship Id="rId21" Type="http://schemas.openxmlformats.org/officeDocument/2006/relationships/image" Target="../media/image301.png"/><Relationship Id="rId7" Type="http://schemas.openxmlformats.org/officeDocument/2006/relationships/image" Target="../media/image294.png"/><Relationship Id="rId12" Type="http://schemas.openxmlformats.org/officeDocument/2006/relationships/image" Target="../media/image129.svg"/><Relationship Id="rId17" Type="http://schemas.openxmlformats.org/officeDocument/2006/relationships/image" Target="../media/image29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96.svg"/><Relationship Id="rId20" Type="http://schemas.openxmlformats.org/officeDocument/2006/relationships/image" Target="../media/image30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svg"/><Relationship Id="rId11" Type="http://schemas.openxmlformats.org/officeDocument/2006/relationships/image" Target="../media/image128.png"/><Relationship Id="rId5" Type="http://schemas.openxmlformats.org/officeDocument/2006/relationships/image" Target="../media/image292.png"/><Relationship Id="rId15" Type="http://schemas.openxmlformats.org/officeDocument/2006/relationships/image" Target="../media/image55.png"/><Relationship Id="rId10" Type="http://schemas.openxmlformats.org/officeDocument/2006/relationships/image" Target="../media/image48.svg"/><Relationship Id="rId19" Type="http://schemas.openxmlformats.org/officeDocument/2006/relationships/image" Target="../media/image299.png"/><Relationship Id="rId4" Type="http://schemas.openxmlformats.org/officeDocument/2006/relationships/image" Target="../media/image291.png"/><Relationship Id="rId9" Type="http://schemas.openxmlformats.org/officeDocument/2006/relationships/image" Target="../media/image47.png"/><Relationship Id="rId14" Type="http://schemas.openxmlformats.org/officeDocument/2006/relationships/image" Target="../media/image54.svg"/><Relationship Id="rId22" Type="http://schemas.openxmlformats.org/officeDocument/2006/relationships/image" Target="../media/image302.sv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6.png"/><Relationship Id="rId21" Type="http://schemas.openxmlformats.org/officeDocument/2006/relationships/image" Target="../media/image321.svg"/><Relationship Id="rId34" Type="http://schemas.openxmlformats.org/officeDocument/2006/relationships/image" Target="../media/image334.png"/><Relationship Id="rId42" Type="http://schemas.openxmlformats.org/officeDocument/2006/relationships/image" Target="../media/image342.svg"/><Relationship Id="rId47" Type="http://schemas.openxmlformats.org/officeDocument/2006/relationships/image" Target="../media/image347.png"/><Relationship Id="rId50" Type="http://schemas.openxmlformats.org/officeDocument/2006/relationships/image" Target="../media/image350.png"/><Relationship Id="rId55" Type="http://schemas.openxmlformats.org/officeDocument/2006/relationships/image" Target="../media/image355.svg"/><Relationship Id="rId63" Type="http://schemas.openxmlformats.org/officeDocument/2006/relationships/image" Target="../media/image363.png"/><Relationship Id="rId7" Type="http://schemas.openxmlformats.org/officeDocument/2006/relationships/image" Target="../media/image307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316.png"/><Relationship Id="rId29" Type="http://schemas.openxmlformats.org/officeDocument/2006/relationships/image" Target="../media/image329.svg"/><Relationship Id="rId11" Type="http://schemas.openxmlformats.org/officeDocument/2006/relationships/image" Target="../media/image311.svg"/><Relationship Id="rId24" Type="http://schemas.openxmlformats.org/officeDocument/2006/relationships/image" Target="../media/image324.png"/><Relationship Id="rId32" Type="http://schemas.openxmlformats.org/officeDocument/2006/relationships/image" Target="../media/image332.png"/><Relationship Id="rId37" Type="http://schemas.openxmlformats.org/officeDocument/2006/relationships/image" Target="../media/image337.svg"/><Relationship Id="rId40" Type="http://schemas.openxmlformats.org/officeDocument/2006/relationships/image" Target="../media/image340.png"/><Relationship Id="rId45" Type="http://schemas.openxmlformats.org/officeDocument/2006/relationships/image" Target="../media/image345.png"/><Relationship Id="rId53" Type="http://schemas.openxmlformats.org/officeDocument/2006/relationships/image" Target="../media/image353.png"/><Relationship Id="rId58" Type="http://schemas.openxmlformats.org/officeDocument/2006/relationships/image" Target="../media/image358.svg"/><Relationship Id="rId66" Type="http://schemas.openxmlformats.org/officeDocument/2006/relationships/image" Target="../media/image366.svg"/><Relationship Id="rId5" Type="http://schemas.openxmlformats.org/officeDocument/2006/relationships/image" Target="../media/image305.svg"/><Relationship Id="rId61" Type="http://schemas.openxmlformats.org/officeDocument/2006/relationships/image" Target="../media/image361.png"/><Relationship Id="rId19" Type="http://schemas.openxmlformats.org/officeDocument/2006/relationships/image" Target="../media/image319.svg"/><Relationship Id="rId14" Type="http://schemas.openxmlformats.org/officeDocument/2006/relationships/image" Target="../media/image314.png"/><Relationship Id="rId22" Type="http://schemas.openxmlformats.org/officeDocument/2006/relationships/image" Target="../media/image322.png"/><Relationship Id="rId27" Type="http://schemas.openxmlformats.org/officeDocument/2006/relationships/image" Target="../media/image327.png"/><Relationship Id="rId30" Type="http://schemas.openxmlformats.org/officeDocument/2006/relationships/image" Target="../media/image330.png"/><Relationship Id="rId35" Type="http://schemas.openxmlformats.org/officeDocument/2006/relationships/image" Target="../media/image335.svg"/><Relationship Id="rId43" Type="http://schemas.openxmlformats.org/officeDocument/2006/relationships/image" Target="../media/image343.png"/><Relationship Id="rId48" Type="http://schemas.openxmlformats.org/officeDocument/2006/relationships/image" Target="../media/image348.png"/><Relationship Id="rId56" Type="http://schemas.openxmlformats.org/officeDocument/2006/relationships/image" Target="../media/image356.png"/><Relationship Id="rId64" Type="http://schemas.openxmlformats.org/officeDocument/2006/relationships/image" Target="../media/image364.svg"/><Relationship Id="rId8" Type="http://schemas.openxmlformats.org/officeDocument/2006/relationships/image" Target="../media/image308.png"/><Relationship Id="rId51" Type="http://schemas.openxmlformats.org/officeDocument/2006/relationships/image" Target="../media/image351.svg"/><Relationship Id="rId3" Type="http://schemas.openxmlformats.org/officeDocument/2006/relationships/image" Target="../media/image303.jpeg"/><Relationship Id="rId12" Type="http://schemas.openxmlformats.org/officeDocument/2006/relationships/image" Target="../media/image312.png"/><Relationship Id="rId17" Type="http://schemas.openxmlformats.org/officeDocument/2006/relationships/image" Target="../media/image317.svg"/><Relationship Id="rId25" Type="http://schemas.openxmlformats.org/officeDocument/2006/relationships/image" Target="../media/image325.png"/><Relationship Id="rId33" Type="http://schemas.openxmlformats.org/officeDocument/2006/relationships/image" Target="../media/image333.svg"/><Relationship Id="rId38" Type="http://schemas.openxmlformats.org/officeDocument/2006/relationships/image" Target="../media/image338.png"/><Relationship Id="rId46" Type="http://schemas.openxmlformats.org/officeDocument/2006/relationships/image" Target="../media/image346.png"/><Relationship Id="rId59" Type="http://schemas.openxmlformats.org/officeDocument/2006/relationships/image" Target="../media/image359.png"/><Relationship Id="rId20" Type="http://schemas.openxmlformats.org/officeDocument/2006/relationships/image" Target="../media/image320.png"/><Relationship Id="rId41" Type="http://schemas.openxmlformats.org/officeDocument/2006/relationships/image" Target="../media/image341.png"/><Relationship Id="rId54" Type="http://schemas.openxmlformats.org/officeDocument/2006/relationships/image" Target="../media/image354.png"/><Relationship Id="rId62" Type="http://schemas.openxmlformats.org/officeDocument/2006/relationships/image" Target="../media/image36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png"/><Relationship Id="rId15" Type="http://schemas.openxmlformats.org/officeDocument/2006/relationships/image" Target="../media/image315.svg"/><Relationship Id="rId23" Type="http://schemas.openxmlformats.org/officeDocument/2006/relationships/image" Target="../media/image323.svg"/><Relationship Id="rId28" Type="http://schemas.openxmlformats.org/officeDocument/2006/relationships/image" Target="../media/image328.png"/><Relationship Id="rId36" Type="http://schemas.openxmlformats.org/officeDocument/2006/relationships/image" Target="../media/image336.png"/><Relationship Id="rId49" Type="http://schemas.openxmlformats.org/officeDocument/2006/relationships/image" Target="../media/image349.svg"/><Relationship Id="rId57" Type="http://schemas.openxmlformats.org/officeDocument/2006/relationships/image" Target="../media/image357.png"/><Relationship Id="rId10" Type="http://schemas.openxmlformats.org/officeDocument/2006/relationships/image" Target="../media/image310.png"/><Relationship Id="rId31" Type="http://schemas.openxmlformats.org/officeDocument/2006/relationships/image" Target="../media/image331.svg"/><Relationship Id="rId44" Type="http://schemas.openxmlformats.org/officeDocument/2006/relationships/image" Target="../media/image344.png"/><Relationship Id="rId52" Type="http://schemas.openxmlformats.org/officeDocument/2006/relationships/image" Target="../media/image352.png"/><Relationship Id="rId60" Type="http://schemas.openxmlformats.org/officeDocument/2006/relationships/image" Target="../media/image360.svg"/><Relationship Id="rId65" Type="http://schemas.openxmlformats.org/officeDocument/2006/relationships/image" Target="../media/image365.png"/><Relationship Id="rId4" Type="http://schemas.openxmlformats.org/officeDocument/2006/relationships/image" Target="../media/image304.png"/><Relationship Id="rId9" Type="http://schemas.openxmlformats.org/officeDocument/2006/relationships/image" Target="../media/image309.svg"/><Relationship Id="rId13" Type="http://schemas.openxmlformats.org/officeDocument/2006/relationships/image" Target="../media/image313.svg"/><Relationship Id="rId18" Type="http://schemas.openxmlformats.org/officeDocument/2006/relationships/image" Target="../media/image318.png"/><Relationship Id="rId39" Type="http://schemas.openxmlformats.org/officeDocument/2006/relationships/image" Target="../media/image3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67.jpeg"/><Relationship Id="rId7" Type="http://schemas.openxmlformats.org/officeDocument/2006/relationships/image" Target="../media/image371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5" Type="http://schemas.openxmlformats.org/officeDocument/2006/relationships/image" Target="../media/image369.svg"/><Relationship Id="rId10" Type="http://schemas.openxmlformats.org/officeDocument/2006/relationships/image" Target="../media/image117.svg"/><Relationship Id="rId4" Type="http://schemas.openxmlformats.org/officeDocument/2006/relationships/image" Target="../media/image368.png"/><Relationship Id="rId9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3" Type="http://schemas.openxmlformats.org/officeDocument/2006/relationships/image" Target="../media/image367.jpeg"/><Relationship Id="rId7" Type="http://schemas.openxmlformats.org/officeDocument/2006/relationships/image" Target="../media/image374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3.png"/><Relationship Id="rId5" Type="http://schemas.openxmlformats.org/officeDocument/2006/relationships/image" Target="../media/image369.svg"/><Relationship Id="rId10" Type="http://schemas.openxmlformats.org/officeDocument/2006/relationships/image" Target="../media/image117.svg"/><Relationship Id="rId4" Type="http://schemas.openxmlformats.org/officeDocument/2006/relationships/image" Target="../media/image368.png"/><Relationship Id="rId9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3" Type="http://schemas.openxmlformats.org/officeDocument/2006/relationships/image" Target="../media/image367.jpeg"/><Relationship Id="rId7" Type="http://schemas.openxmlformats.org/officeDocument/2006/relationships/image" Target="../media/image377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6.png"/><Relationship Id="rId5" Type="http://schemas.openxmlformats.org/officeDocument/2006/relationships/image" Target="../media/image369.svg"/><Relationship Id="rId10" Type="http://schemas.openxmlformats.org/officeDocument/2006/relationships/image" Target="../media/image117.svg"/><Relationship Id="rId4" Type="http://schemas.openxmlformats.org/officeDocument/2006/relationships/image" Target="../media/image368.png"/><Relationship Id="rId9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image" Target="../media/image379.jpeg"/><Relationship Id="rId7" Type="http://schemas.openxmlformats.org/officeDocument/2006/relationships/image" Target="../media/image383.svg"/><Relationship Id="rId12" Type="http://schemas.openxmlformats.org/officeDocument/2006/relationships/image" Target="../media/image388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2.png"/><Relationship Id="rId11" Type="http://schemas.openxmlformats.org/officeDocument/2006/relationships/image" Target="../media/image387.png"/><Relationship Id="rId5" Type="http://schemas.openxmlformats.org/officeDocument/2006/relationships/image" Target="../media/image381.svg"/><Relationship Id="rId10" Type="http://schemas.openxmlformats.org/officeDocument/2006/relationships/image" Target="../media/image386.png"/><Relationship Id="rId4" Type="http://schemas.openxmlformats.org/officeDocument/2006/relationships/image" Target="../media/image380.png"/><Relationship Id="rId9" Type="http://schemas.openxmlformats.org/officeDocument/2006/relationships/image" Target="../media/image3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13" Type="http://schemas.openxmlformats.org/officeDocument/2006/relationships/image" Target="../media/image398.png"/><Relationship Id="rId3" Type="http://schemas.openxmlformats.org/officeDocument/2006/relationships/image" Target="../media/image63.jpeg"/><Relationship Id="rId7" Type="http://schemas.openxmlformats.org/officeDocument/2006/relationships/image" Target="../media/image392.svg"/><Relationship Id="rId12" Type="http://schemas.openxmlformats.org/officeDocument/2006/relationships/image" Target="../media/image397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40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1.png"/><Relationship Id="rId11" Type="http://schemas.openxmlformats.org/officeDocument/2006/relationships/image" Target="../media/image396.png"/><Relationship Id="rId5" Type="http://schemas.openxmlformats.org/officeDocument/2006/relationships/image" Target="../media/image390.png"/><Relationship Id="rId15" Type="http://schemas.openxmlformats.org/officeDocument/2006/relationships/image" Target="../media/image400.png"/><Relationship Id="rId10" Type="http://schemas.openxmlformats.org/officeDocument/2006/relationships/image" Target="../media/image395.svg"/><Relationship Id="rId4" Type="http://schemas.openxmlformats.org/officeDocument/2006/relationships/image" Target="../media/image389.png"/><Relationship Id="rId9" Type="http://schemas.openxmlformats.org/officeDocument/2006/relationships/image" Target="../media/image394.png"/><Relationship Id="rId14" Type="http://schemas.openxmlformats.org/officeDocument/2006/relationships/image" Target="../media/image39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21" Type="http://schemas.openxmlformats.org/officeDocument/2006/relationships/image" Target="../media/image38.sv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sv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13" Type="http://schemas.openxmlformats.org/officeDocument/2006/relationships/image" Target="../media/image410.svg"/><Relationship Id="rId3" Type="http://schemas.openxmlformats.org/officeDocument/2006/relationships/image" Target="../media/image63.jpeg"/><Relationship Id="rId7" Type="http://schemas.openxmlformats.org/officeDocument/2006/relationships/image" Target="../media/image404.svg"/><Relationship Id="rId12" Type="http://schemas.openxmlformats.org/officeDocument/2006/relationships/image" Target="../media/image4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1.png"/><Relationship Id="rId11" Type="http://schemas.openxmlformats.org/officeDocument/2006/relationships/image" Target="../media/image408.png"/><Relationship Id="rId5" Type="http://schemas.openxmlformats.org/officeDocument/2006/relationships/image" Target="../media/image403.png"/><Relationship Id="rId15" Type="http://schemas.openxmlformats.org/officeDocument/2006/relationships/image" Target="../media/image412.svg"/><Relationship Id="rId10" Type="http://schemas.openxmlformats.org/officeDocument/2006/relationships/image" Target="../media/image407.svg"/><Relationship Id="rId4" Type="http://schemas.openxmlformats.org/officeDocument/2006/relationships/image" Target="../media/image402.png"/><Relationship Id="rId9" Type="http://schemas.openxmlformats.org/officeDocument/2006/relationships/image" Target="../media/image406.png"/><Relationship Id="rId14" Type="http://schemas.openxmlformats.org/officeDocument/2006/relationships/image" Target="../media/image4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png"/><Relationship Id="rId3" Type="http://schemas.openxmlformats.org/officeDocument/2006/relationships/image" Target="../media/image20.jpeg"/><Relationship Id="rId7" Type="http://schemas.openxmlformats.org/officeDocument/2006/relationships/image" Target="../media/image418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7.png"/><Relationship Id="rId11" Type="http://schemas.openxmlformats.org/officeDocument/2006/relationships/image" Target="../media/image422.png"/><Relationship Id="rId5" Type="http://schemas.openxmlformats.org/officeDocument/2006/relationships/image" Target="../media/image416.png"/><Relationship Id="rId10" Type="http://schemas.openxmlformats.org/officeDocument/2006/relationships/image" Target="../media/image421.png"/><Relationship Id="rId4" Type="http://schemas.openxmlformats.org/officeDocument/2006/relationships/image" Target="../media/image415.png"/><Relationship Id="rId9" Type="http://schemas.openxmlformats.org/officeDocument/2006/relationships/image" Target="../media/image4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5.png"/><Relationship Id="rId5" Type="http://schemas.openxmlformats.org/officeDocument/2006/relationships/image" Target="../media/image424.png"/><Relationship Id="rId4" Type="http://schemas.openxmlformats.org/officeDocument/2006/relationships/image" Target="../media/image4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9.svg"/><Relationship Id="rId5" Type="http://schemas.openxmlformats.org/officeDocument/2006/relationships/image" Target="../media/image428.png"/><Relationship Id="rId4" Type="http://schemas.openxmlformats.org/officeDocument/2006/relationships/image" Target="../media/image4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sv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jpe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3.jpe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3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10" Type="http://schemas.openxmlformats.org/officeDocument/2006/relationships/image" Target="../media/image92.sv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3.jpe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81.svg"/><Relationship Id="rId10" Type="http://schemas.openxmlformats.org/officeDocument/2006/relationships/image" Target="../media/image97.png"/><Relationship Id="rId4" Type="http://schemas.openxmlformats.org/officeDocument/2006/relationships/image" Target="../media/image80.png"/><Relationship Id="rId9" Type="http://schemas.openxmlformats.org/officeDocument/2006/relationships/image" Target="../media/image9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3260091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oup 8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26736" y="2638425"/>
            <a:ext cx="6434522" cy="1295400"/>
          </a:xfrm>
          <a:prstGeom prst="rect">
            <a:avLst/>
          </a:prstGeom>
        </p:spPr>
      </p:pic>
      <p:sp>
        <p:nvSpPr>
          <p:cNvPr id="5" name="Your ultimate workspace"/>
          <p:cNvSpPr/>
          <p:nvPr/>
        </p:nvSpPr>
        <p:spPr>
          <a:xfrm>
            <a:off x="3705225" y="4381500"/>
            <a:ext cx="1022985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Your ultimate workspace
</a:t>
            </a:r>
            <a:br/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3000" dirty="0"/>
          </a:p>
        </p:txBody>
      </p:sp>
      <p:sp>
        <p:nvSpPr>
          <p:cNvPr id="6" name="name_2024"/>
          <p:cNvSpPr/>
          <p:nvPr/>
        </p:nvSpPr>
        <p:spPr>
          <a:xfrm>
            <a:off x="3705225" y="5143500"/>
            <a:ext cx="102298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2024</a:t>
            </a:r>
            <a:endParaRPr lang="en-US" sz="187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Combined Shape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9625" y="923925"/>
            <a:ext cx="627516" cy="642819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7225" y="2676525"/>
            <a:ext cx="6305550" cy="4429125"/>
          </a:xfrm>
          <a:prstGeom prst="rect">
            <a:avLst/>
          </a:prstGeom>
        </p:spPr>
      </p:pic>
      <p:pic>
        <p:nvPicPr>
          <p:cNvPr id="6" name="marketing-0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534400" y="981075"/>
            <a:ext cx="9753600" cy="7477125"/>
          </a:xfrm>
          <a:prstGeom prst="rect">
            <a:avLst/>
          </a:prstGeom>
        </p:spPr>
      </p:pic>
      <p:sp>
        <p:nvSpPr>
          <p:cNvPr id="7" name="Marketing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Marketing</a:t>
            </a:r>
            <a:endParaRPr lang="en-US" sz="6000" dirty="0"/>
          </a:p>
        </p:txBody>
      </p:sp>
      <p:sp>
        <p:nvSpPr>
          <p:cNvPr id="8" name="Client base segmenting"/>
          <p:cNvSpPr/>
          <p:nvPr/>
        </p:nvSpPr>
        <p:spPr>
          <a:xfrm>
            <a:off x="1038225" y="3005138"/>
            <a:ext cx="5410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Client base segmenting</a:t>
            </a:r>
            <a:endParaRPr lang="en-US" sz="2025" dirty="0"/>
          </a:p>
        </p:txBody>
      </p:sp>
      <p:sp>
        <p:nvSpPr>
          <p:cNvPr id="9" name="Email marketing up to 1 million emailsmonth"/>
          <p:cNvSpPr/>
          <p:nvPr/>
        </p:nvSpPr>
        <p:spPr>
          <a:xfrm>
            <a:off x="1038225" y="3500438"/>
            <a:ext cx="65722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Email marketing (up to 1 million emails/month)</a:t>
            </a:r>
            <a:endParaRPr lang="en-US" sz="2025" dirty="0"/>
          </a:p>
        </p:txBody>
      </p:sp>
      <p:sp>
        <p:nvSpPr>
          <p:cNvPr id="10" name="Voice broadcasting  audio calls"/>
          <p:cNvSpPr/>
          <p:nvPr/>
        </p:nvSpPr>
        <p:spPr>
          <a:xfrm>
            <a:off x="1038225" y="3995738"/>
            <a:ext cx="68103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Voice broadcasting &amp; audio calls</a:t>
            </a:r>
            <a:endParaRPr lang="en-US" sz="2025" dirty="0"/>
          </a:p>
        </p:txBody>
      </p:sp>
      <p:sp>
        <p:nvSpPr>
          <p:cNvPr id="11" name="Salesmarketing automation"/>
          <p:cNvSpPr/>
          <p:nvPr/>
        </p:nvSpPr>
        <p:spPr>
          <a:xfrm>
            <a:off x="1038225" y="4491038"/>
            <a:ext cx="68103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Sales/marketing automation</a:t>
            </a:r>
            <a:endParaRPr lang="en-US" sz="2025" dirty="0"/>
          </a:p>
        </p:txBody>
      </p:sp>
      <p:sp>
        <p:nvSpPr>
          <p:cNvPr id="12" name="Ad campaigns"/>
          <p:cNvSpPr/>
          <p:nvPr/>
        </p:nvSpPr>
        <p:spPr>
          <a:xfrm>
            <a:off x="1038225" y="4986338"/>
            <a:ext cx="68103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Ad campaigns</a:t>
            </a:r>
            <a:endParaRPr lang="en-US" sz="2025" dirty="0"/>
          </a:p>
        </p:txBody>
      </p:sp>
      <p:sp>
        <p:nvSpPr>
          <p:cNvPr id="13" name="name_40 rules and triggers for FacebookAdWords"/>
          <p:cNvSpPr/>
          <p:nvPr/>
        </p:nvSpPr>
        <p:spPr>
          <a:xfrm>
            <a:off x="1038225" y="5481638"/>
            <a:ext cx="68103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40+ rules and triggers for Facebook/AdWords</a:t>
            </a:r>
            <a:endParaRPr lang="en-US" sz="2025" dirty="0"/>
          </a:p>
        </p:txBody>
      </p:sp>
      <p:sp>
        <p:nvSpPr>
          <p:cNvPr id="14" name="Ad agency support"/>
          <p:cNvSpPr/>
          <p:nvPr/>
        </p:nvSpPr>
        <p:spPr>
          <a:xfrm>
            <a:off x="1038225" y="5976938"/>
            <a:ext cx="68103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Ad agency support</a:t>
            </a:r>
            <a:endParaRPr lang="en-US" sz="2025" dirty="0"/>
          </a:p>
        </p:txBody>
      </p:sp>
      <p:sp>
        <p:nvSpPr>
          <p:cNvPr id="15" name="Facebook lookalike audiences"/>
          <p:cNvSpPr/>
          <p:nvPr/>
        </p:nvSpPr>
        <p:spPr>
          <a:xfrm>
            <a:off x="1038225" y="6472238"/>
            <a:ext cx="68103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Facebook lookalike audiences</a:t>
            </a:r>
            <a:endParaRPr lang="en-US" sz="20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5813" y="895350"/>
            <a:ext cx="676275" cy="676276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7225" y="2981325"/>
            <a:ext cx="7258050" cy="4324350"/>
          </a:xfrm>
          <a:prstGeom prst="rect">
            <a:avLst/>
          </a:prstGeom>
        </p:spPr>
      </p:pic>
      <p:pic>
        <p:nvPicPr>
          <p:cNvPr id="6" name="1sales funnel with conversion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534400" y="1019175"/>
            <a:ext cx="9753600" cy="7439025"/>
          </a:xfrm>
          <a:prstGeom prst="rect">
            <a:avLst/>
          </a:prstGeom>
        </p:spPr>
      </p:pic>
      <p:sp>
        <p:nvSpPr>
          <p:cNvPr id="7" name="Analytics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Analytics</a:t>
            </a:r>
            <a:endParaRPr lang="en-US" sz="6000" dirty="0"/>
          </a:p>
        </p:txBody>
      </p:sp>
      <p:sp>
        <p:nvSpPr>
          <p:cNvPr id="8" name="BI Builder with 17 datasets and custom dashboards"/>
          <p:cNvSpPr/>
          <p:nvPr/>
        </p:nvSpPr>
        <p:spPr>
          <a:xfrm>
            <a:off x="1057275" y="3009900"/>
            <a:ext cx="6781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BI Builder with 17 datasets and custom dashboards</a:t>
            </a:r>
            <a:endParaRPr lang="en-US" sz="2025" dirty="0"/>
          </a:p>
        </p:txBody>
      </p:sp>
      <p:sp>
        <p:nvSpPr>
          <p:cNvPr id="9" name="Realtime sales data"/>
          <p:cNvSpPr/>
          <p:nvPr/>
        </p:nvSpPr>
        <p:spPr>
          <a:xfrm>
            <a:off x="1038225" y="3505200"/>
            <a:ext cx="57340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Real–time sales data</a:t>
            </a:r>
            <a:endParaRPr lang="en-US" sz="2025" dirty="0"/>
          </a:p>
        </p:txBody>
      </p:sp>
      <p:sp>
        <p:nvSpPr>
          <p:cNvPr id="10" name="Historical data comparison"/>
          <p:cNvSpPr/>
          <p:nvPr/>
        </p:nvSpPr>
        <p:spPr>
          <a:xfrm>
            <a:off x="1038225" y="40005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Historical data comparison</a:t>
            </a:r>
            <a:endParaRPr lang="en-US" sz="2025" dirty="0"/>
          </a:p>
        </p:txBody>
      </p:sp>
      <p:sp>
        <p:nvSpPr>
          <p:cNvPr id="11" name="Sales targets  sales trends"/>
          <p:cNvSpPr/>
          <p:nvPr/>
        </p:nvSpPr>
        <p:spPr>
          <a:xfrm>
            <a:off x="1038225" y="44958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Sales targets &amp; sales trends</a:t>
            </a:r>
            <a:endParaRPr lang="en-US" sz="2025" dirty="0"/>
          </a:p>
        </p:txBody>
      </p:sp>
      <p:sp>
        <p:nvSpPr>
          <p:cNvPr id="12" name="Sales planquota"/>
          <p:cNvSpPr/>
          <p:nvPr/>
        </p:nvSpPr>
        <p:spPr>
          <a:xfrm>
            <a:off x="1038225" y="49911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Sales plan/quota</a:t>
            </a:r>
            <a:endParaRPr lang="en-US" sz="2025" dirty="0"/>
          </a:p>
        </p:txBody>
      </p:sp>
      <p:sp>
        <p:nvSpPr>
          <p:cNvPr id="13" name="CRM analysis by any property"/>
          <p:cNvSpPr/>
          <p:nvPr/>
        </p:nvSpPr>
        <p:spPr>
          <a:xfrm>
            <a:off x="1038225" y="54864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CRM analysis by any property</a:t>
            </a:r>
            <a:endParaRPr lang="en-US" sz="2025" dirty="0"/>
          </a:p>
        </p:txBody>
      </p:sp>
      <p:sp>
        <p:nvSpPr>
          <p:cNvPr id="14" name="Custom SQL queries and formulas"/>
          <p:cNvSpPr/>
          <p:nvPr/>
        </p:nvSpPr>
        <p:spPr>
          <a:xfrm>
            <a:off x="1038225" y="59817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Custom SQL queries and formulas</a:t>
            </a:r>
            <a:endParaRPr lang="en-US" sz="2025" dirty="0"/>
          </a:p>
        </p:txBody>
      </p:sp>
      <p:sp>
        <p:nvSpPr>
          <p:cNvPr id="15" name="Product catalog"/>
          <p:cNvSpPr/>
          <p:nvPr/>
        </p:nvSpPr>
        <p:spPr>
          <a:xfrm>
            <a:off x="1009650" y="64770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Product catalog</a:t>
            </a:r>
            <a:endParaRPr lang="en-US" sz="2025" dirty="0"/>
          </a:p>
        </p:txBody>
      </p:sp>
      <p:sp>
        <p:nvSpPr>
          <p:cNvPr id="16" name="Role-based access model"/>
          <p:cNvSpPr/>
          <p:nvPr/>
        </p:nvSpPr>
        <p:spPr>
          <a:xfrm>
            <a:off x="1038225" y="69723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Role-based access model</a:t>
            </a:r>
            <a:endParaRPr lang="en-US" sz="20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Union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47725" y="914400"/>
            <a:ext cx="552450" cy="676275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2990850"/>
            <a:ext cx="7477125" cy="3324225"/>
          </a:xfrm>
          <a:prstGeom prst="rect">
            <a:avLst/>
          </a:prstGeom>
        </p:spPr>
      </p:pic>
      <p:pic>
        <p:nvPicPr>
          <p:cNvPr id="6" name="3new roi 2024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534400" y="981075"/>
            <a:ext cx="9753600" cy="7486650"/>
          </a:xfrm>
          <a:prstGeom prst="rect">
            <a:avLst/>
          </a:prstGeom>
        </p:spPr>
      </p:pic>
      <p:sp>
        <p:nvSpPr>
          <p:cNvPr id="7" name="Sales Intelligence"/>
          <p:cNvSpPr/>
          <p:nvPr/>
        </p:nvSpPr>
        <p:spPr>
          <a:xfrm>
            <a:off x="2057400" y="819150"/>
            <a:ext cx="5848350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Sales Intelligence
</a:t>
            </a:r>
            <a:br/>
            <a:endParaRPr lang="en-US" sz="6000" dirty="0"/>
          </a:p>
        </p:txBody>
      </p:sp>
      <p:sp>
        <p:nvSpPr>
          <p:cNvPr id="8" name="Track ALL your advertising online and offline"/>
          <p:cNvSpPr/>
          <p:nvPr/>
        </p:nvSpPr>
        <p:spPr>
          <a:xfrm>
            <a:off x="1057275" y="3007519"/>
            <a:ext cx="66198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Track ALL your advertising (online and offline)</a:t>
            </a:r>
            <a:endParaRPr lang="en-US" sz="2025" dirty="0"/>
          </a:p>
        </p:txBody>
      </p:sp>
      <p:sp>
        <p:nvSpPr>
          <p:cNvPr id="9" name="Ad group analysis"/>
          <p:cNvSpPr/>
          <p:nvPr/>
        </p:nvSpPr>
        <p:spPr>
          <a:xfrm>
            <a:off x="1038225" y="3512344"/>
            <a:ext cx="57340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Ad group analysis</a:t>
            </a:r>
            <a:endParaRPr lang="en-US" sz="2025" dirty="0"/>
          </a:p>
        </p:txBody>
      </p:sp>
      <p:sp>
        <p:nvSpPr>
          <p:cNvPr id="10" name="Calculate marketing ROI"/>
          <p:cNvSpPr/>
          <p:nvPr/>
        </p:nvSpPr>
        <p:spPr>
          <a:xfrm>
            <a:off x="1038225" y="4012406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Calculate marketing ROI</a:t>
            </a:r>
            <a:endParaRPr lang="en-US" sz="2025" dirty="0"/>
          </a:p>
        </p:txBody>
      </p:sp>
      <p:sp>
        <p:nvSpPr>
          <p:cNvPr id="11" name="View the complete client path"/>
          <p:cNvSpPr/>
          <p:nvPr/>
        </p:nvSpPr>
        <p:spPr>
          <a:xfrm>
            <a:off x="1038225" y="4507706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View the complete client path</a:t>
            </a:r>
            <a:endParaRPr lang="en-US" sz="2025" dirty="0"/>
          </a:p>
        </p:txBody>
      </p:sp>
      <p:sp>
        <p:nvSpPr>
          <p:cNvPr id="12" name="Automatic and manual expense uploading"/>
          <p:cNvSpPr/>
          <p:nvPr/>
        </p:nvSpPr>
        <p:spPr>
          <a:xfrm>
            <a:off x="1038225" y="5003006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Automatic and manual expense uploading</a:t>
            </a:r>
            <a:endParaRPr lang="en-US" sz="2025" dirty="0"/>
          </a:p>
        </p:txBody>
      </p:sp>
      <p:sp>
        <p:nvSpPr>
          <p:cNvPr id="13" name="Sales process visualization"/>
          <p:cNvSpPr/>
          <p:nvPr/>
        </p:nvSpPr>
        <p:spPr>
          <a:xfrm>
            <a:off x="1038225" y="5498306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Sales process visualization</a:t>
            </a:r>
            <a:endParaRPr lang="en-US" sz="2025" dirty="0"/>
          </a:p>
        </p:txBody>
      </p:sp>
      <p:sp>
        <p:nvSpPr>
          <p:cNvPr id="14" name="Know exactly which traffic sources and campaigns generate most sales"/>
          <p:cNvSpPr/>
          <p:nvPr/>
        </p:nvSpPr>
        <p:spPr>
          <a:xfrm>
            <a:off x="1038225" y="5993606"/>
            <a:ext cx="6438900" cy="618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Know exactly which traffic sources and campaigns generate most sales</a:t>
            </a:r>
            <a:endParaRPr lang="en-US" sz="20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Frame 168459359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7225" y="3009900"/>
            <a:ext cx="6915150" cy="3276600"/>
          </a:xfrm>
          <a:prstGeom prst="rect">
            <a:avLst/>
          </a:prstGeom>
        </p:spPr>
      </p:pic>
      <p:pic>
        <p:nvPicPr>
          <p:cNvPr id="5" name="4pipelines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534400" y="981075"/>
            <a:ext cx="9753600" cy="7029450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3425" y="857250"/>
            <a:ext cx="781050" cy="781050"/>
          </a:xfrm>
          <a:prstGeom prst="rect">
            <a:avLst/>
          </a:prstGeom>
        </p:spPr>
      </p:pic>
      <p:sp>
        <p:nvSpPr>
          <p:cNvPr id="7" name="AI-powered assistant CoPilot"/>
          <p:cNvSpPr/>
          <p:nvPr/>
        </p:nvSpPr>
        <p:spPr>
          <a:xfrm>
            <a:off x="2057400" y="819150"/>
            <a:ext cx="6496050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75"/>
              </a:lnSpc>
              <a:buNone/>
            </a:pPr>
            <a:r>
              <a:rPr lang="en-US" sz="57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AI-powered assistant CoPilot
</a:t>
            </a:r>
            <a:br/>
            <a:endParaRPr lang="en-US" sz="5700" dirty="0"/>
          </a:p>
        </p:txBody>
      </p:sp>
      <p:sp>
        <p:nvSpPr>
          <p:cNvPr id="8" name="Generate texts"/>
          <p:cNvSpPr/>
          <p:nvPr/>
        </p:nvSpPr>
        <p:spPr>
          <a:xfrm>
            <a:off x="1053192" y="3009900"/>
            <a:ext cx="6176286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Generate texts</a:t>
            </a:r>
            <a:endParaRPr lang="en-US" sz="2025" dirty="0"/>
          </a:p>
        </p:txBody>
      </p:sp>
      <p:sp>
        <p:nvSpPr>
          <p:cNvPr id="9" name="Create ideas"/>
          <p:cNvSpPr/>
          <p:nvPr/>
        </p:nvSpPr>
        <p:spPr>
          <a:xfrm>
            <a:off x="1038225" y="3505200"/>
            <a:ext cx="57340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Create ideas</a:t>
            </a:r>
            <a:endParaRPr lang="en-US" sz="2025" dirty="0"/>
          </a:p>
        </p:txBody>
      </p:sp>
      <p:sp>
        <p:nvSpPr>
          <p:cNvPr id="10" name="Transcribe phone calls"/>
          <p:cNvSpPr/>
          <p:nvPr/>
        </p:nvSpPr>
        <p:spPr>
          <a:xfrm>
            <a:off x="1038225" y="40005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Transcribe phone calls</a:t>
            </a:r>
            <a:endParaRPr lang="en-US" sz="2025" dirty="0"/>
          </a:p>
        </p:txBody>
      </p:sp>
      <p:sp>
        <p:nvSpPr>
          <p:cNvPr id="11" name="Autocomplete fields in deals"/>
          <p:cNvSpPr/>
          <p:nvPr/>
        </p:nvSpPr>
        <p:spPr>
          <a:xfrm>
            <a:off x="1038225" y="4495800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Autocomplete fields in deals</a:t>
            </a:r>
            <a:endParaRPr lang="en-US" sz="2025" dirty="0"/>
          </a:p>
        </p:txBody>
      </p:sp>
      <p:sp>
        <p:nvSpPr>
          <p:cNvPr id="12" name="Translate texts  check grammar"/>
          <p:cNvSpPr/>
          <p:nvPr/>
        </p:nvSpPr>
        <p:spPr>
          <a:xfrm>
            <a:off x="1038225" y="49911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Translate texts &amp; check grammar</a:t>
            </a:r>
            <a:endParaRPr lang="en-US" sz="2025" dirty="0"/>
          </a:p>
        </p:txBody>
      </p:sp>
      <p:sp>
        <p:nvSpPr>
          <p:cNvPr id="13" name="Prompt library"/>
          <p:cNvSpPr/>
          <p:nvPr/>
        </p:nvSpPr>
        <p:spPr>
          <a:xfrm>
            <a:off x="1038225" y="54864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Prompt library</a:t>
            </a:r>
            <a:endParaRPr lang="en-US" sz="2025" dirty="0"/>
          </a:p>
        </p:txBody>
      </p:sp>
      <p:sp>
        <p:nvSpPr>
          <p:cNvPr id="14" name="name_30 CoPilot roles Marketing Specialist Slogan Master Business Analyst etc"/>
          <p:cNvSpPr/>
          <p:nvPr/>
        </p:nvSpPr>
        <p:spPr>
          <a:xfrm>
            <a:off x="1038225" y="5981700"/>
            <a:ext cx="6553200" cy="6289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30+ CoPilot roles: Marketing Specialist, Slogan Master, Business Analyst, etc.</a:t>
            </a:r>
            <a:endParaRPr lang="en-US" sz="20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110540718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Ellipse 5138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34525" y="647700"/>
            <a:ext cx="8753475" cy="9639300"/>
          </a:xfrm>
          <a:prstGeom prst="rect">
            <a:avLst/>
          </a:prstGeom>
        </p:spPr>
      </p:pic>
      <p:pic>
        <p:nvPicPr>
          <p:cNvPr id="5" name="dddd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72375" y="0"/>
            <a:ext cx="10715625" cy="10287000"/>
          </a:xfrm>
          <a:prstGeom prst="rect">
            <a:avLst/>
          </a:prstGeom>
        </p:spPr>
      </p:pic>
      <p:pic>
        <p:nvPicPr>
          <p:cNvPr id="6" name="Rectangle 346864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12096750" cy="10287000"/>
          </a:xfrm>
          <a:prstGeom prst="rect">
            <a:avLst/>
          </a:prstGeom>
        </p:spPr>
      </p:pic>
      <p:pic>
        <p:nvPicPr>
          <p:cNvPr id="7" name="Rectangle 346864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57375" y="400050"/>
            <a:ext cx="9163050" cy="9591675"/>
          </a:xfrm>
          <a:prstGeom prst="rect">
            <a:avLst/>
          </a:prstGeom>
        </p:spPr>
      </p:pic>
      <p:pic>
        <p:nvPicPr>
          <p:cNvPr id="8" name="Rectangle 346864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3638550"/>
            <a:ext cx="1485900" cy="1485900"/>
          </a:xfrm>
          <a:prstGeom prst="rect">
            <a:avLst/>
          </a:prstGeom>
        </p:spPr>
      </p:pic>
      <p:pic>
        <p:nvPicPr>
          <p:cNvPr id="9" name="Rectangle 346864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1925" y="6877050"/>
            <a:ext cx="1485900" cy="1485900"/>
          </a:xfrm>
          <a:prstGeom prst="rect">
            <a:avLst/>
          </a:prstGeom>
        </p:spPr>
      </p:pic>
      <p:pic>
        <p:nvPicPr>
          <p:cNvPr id="10" name="Rectangle 346864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8496300"/>
            <a:ext cx="1485900" cy="1485900"/>
          </a:xfrm>
          <a:prstGeom prst="rect">
            <a:avLst/>
          </a:prstGeom>
        </p:spPr>
      </p:pic>
      <p:pic>
        <p:nvPicPr>
          <p:cNvPr id="11" name="Icon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47700" y="4162425"/>
            <a:ext cx="491907" cy="429295"/>
          </a:xfrm>
          <a:prstGeom prst="rect">
            <a:avLst/>
          </a:prstGeom>
        </p:spPr>
      </p:pic>
      <p:pic>
        <p:nvPicPr>
          <p:cNvPr id="12" name="Icon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47700" y="7419975"/>
            <a:ext cx="495902" cy="397234"/>
          </a:xfrm>
          <a:prstGeom prst="rect">
            <a:avLst/>
          </a:prstGeom>
        </p:spPr>
      </p:pic>
      <p:pic>
        <p:nvPicPr>
          <p:cNvPr id="13" name="Vector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55248" y="8972550"/>
            <a:ext cx="523875" cy="542925"/>
          </a:xfrm>
          <a:prstGeom prst="rect">
            <a:avLst/>
          </a:prstGeom>
        </p:spPr>
      </p:pic>
      <p:pic>
        <p:nvPicPr>
          <p:cNvPr id="14" name="Rectangle 3468642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400050"/>
            <a:ext cx="1485900" cy="1485900"/>
          </a:xfrm>
          <a:prstGeom prst="rect">
            <a:avLst/>
          </a:prstGeom>
        </p:spPr>
      </p:pic>
      <p:pic>
        <p:nvPicPr>
          <p:cNvPr id="15" name="Icon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47700" y="942975"/>
            <a:ext cx="522866" cy="407260"/>
          </a:xfrm>
          <a:prstGeom prst="rect">
            <a:avLst/>
          </a:prstGeom>
        </p:spPr>
      </p:pic>
      <p:pic>
        <p:nvPicPr>
          <p:cNvPr id="16" name="Rectangle 3468643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71450" y="2019300"/>
            <a:ext cx="1485900" cy="1485900"/>
          </a:xfrm>
          <a:prstGeom prst="rect">
            <a:avLst/>
          </a:prstGeom>
        </p:spPr>
      </p:pic>
      <p:pic>
        <p:nvPicPr>
          <p:cNvPr id="17" name="Icon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47700" y="2514600"/>
            <a:ext cx="491907" cy="491907"/>
          </a:xfrm>
          <a:prstGeom prst="rect">
            <a:avLst/>
          </a:prstGeom>
        </p:spPr>
      </p:pic>
      <p:pic>
        <p:nvPicPr>
          <p:cNvPr id="18" name="Rectangle 346864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5257800"/>
            <a:ext cx="1485900" cy="1485900"/>
          </a:xfrm>
          <a:prstGeom prst="rect">
            <a:avLst/>
          </a:prstGeom>
        </p:spPr>
      </p:pic>
      <p:pic>
        <p:nvPicPr>
          <p:cNvPr id="19" name="Icon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647700" y="5810250"/>
            <a:ext cx="533628" cy="388839"/>
          </a:xfrm>
          <a:prstGeom prst="rect">
            <a:avLst/>
          </a:prstGeom>
        </p:spPr>
      </p:pic>
      <p:sp>
        <p:nvSpPr>
          <p:cNvPr id="20" name="Tasks  Projects"/>
          <p:cNvSpPr/>
          <p:nvPr/>
        </p:nvSpPr>
        <p:spPr>
          <a:xfrm>
            <a:off x="2457450" y="3476625"/>
            <a:ext cx="8153400" cy="2466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150"/>
              </a:lnSpc>
              <a:buNone/>
            </a:pPr>
            <a:r>
              <a:rPr lang="en-US" sz="9150" dirty="0">
                <a:solidFill>
                  <a:srgbClr val="282828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Tasks &amp; Projects</a:t>
            </a:r>
            <a:endParaRPr lang="en-US" sz="9150" dirty="0"/>
          </a:p>
        </p:txBody>
      </p:sp>
      <p:sp>
        <p:nvSpPr>
          <p:cNvPr id="21" name="Everything you need to get work done"/>
          <p:cNvSpPr/>
          <p:nvPr/>
        </p:nvSpPr>
        <p:spPr>
          <a:xfrm>
            <a:off x="2457450" y="6219825"/>
            <a:ext cx="6115050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Everything you need to get work done
</a:t>
            </a:r>
            <a:br/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22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. SCRUM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8650" y="742950"/>
            <a:ext cx="1000125" cy="1000125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2943225"/>
            <a:ext cx="7067550" cy="2324100"/>
          </a:xfrm>
          <a:prstGeom prst="rect">
            <a:avLst/>
          </a:prstGeom>
        </p:spPr>
      </p:pic>
      <p:pic>
        <p:nvPicPr>
          <p:cNvPr id="6" name="blue contacts 1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496300" y="885825"/>
            <a:ext cx="9791700" cy="8239125"/>
          </a:xfrm>
          <a:prstGeom prst="rect">
            <a:avLst/>
          </a:prstGeom>
        </p:spPr>
      </p:pic>
      <p:sp>
        <p:nvSpPr>
          <p:cNvPr id="7" name="Scrum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Scrum</a:t>
            </a:r>
            <a:endParaRPr lang="en-US" sz="6000" dirty="0"/>
          </a:p>
        </p:txBody>
      </p:sp>
      <p:sp>
        <p:nvSpPr>
          <p:cNvPr id="8" name="Scrum roles"/>
          <p:cNvSpPr/>
          <p:nvPr/>
        </p:nvSpPr>
        <p:spPr>
          <a:xfrm>
            <a:off x="1038225" y="3000375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Scrum roles</a:t>
            </a:r>
            <a:endParaRPr lang="en-US" sz="2025" dirty="0"/>
          </a:p>
        </p:txBody>
      </p:sp>
      <p:sp>
        <p:nvSpPr>
          <p:cNvPr id="9" name="Backlog"/>
          <p:cNvSpPr/>
          <p:nvPr/>
        </p:nvSpPr>
        <p:spPr>
          <a:xfrm>
            <a:off x="1038225" y="3541975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Backlog</a:t>
            </a:r>
            <a:endParaRPr lang="en-US" sz="2025" dirty="0"/>
          </a:p>
        </p:txBody>
      </p:sp>
      <p:sp>
        <p:nvSpPr>
          <p:cNvPr id="10" name="Tasks and Epics"/>
          <p:cNvSpPr/>
          <p:nvPr/>
        </p:nvSpPr>
        <p:spPr>
          <a:xfrm>
            <a:off x="1038225" y="3986213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Tasks and Epics</a:t>
            </a:r>
            <a:endParaRPr lang="en-US" sz="2025" dirty="0"/>
          </a:p>
        </p:txBody>
      </p:sp>
      <p:sp>
        <p:nvSpPr>
          <p:cNvPr id="11" name="Definition of Done"/>
          <p:cNvSpPr/>
          <p:nvPr/>
        </p:nvSpPr>
        <p:spPr>
          <a:xfrm>
            <a:off x="1038225" y="4495954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Definition of Done</a:t>
            </a:r>
            <a:endParaRPr lang="en-US" sz="2025" dirty="0"/>
          </a:p>
        </p:txBody>
      </p:sp>
      <p:sp>
        <p:nvSpPr>
          <p:cNvPr id="12" name="Built-in chats and online meetings"/>
          <p:cNvSpPr/>
          <p:nvPr/>
        </p:nvSpPr>
        <p:spPr>
          <a:xfrm>
            <a:off x="1038225" y="4975488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Built-in chats and online meetings</a:t>
            </a:r>
            <a:endParaRPr lang="en-US" sz="20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Vector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5350" y="876300"/>
            <a:ext cx="571500" cy="742950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2943225"/>
            <a:ext cx="7067550" cy="2324100"/>
          </a:xfrm>
          <a:prstGeom prst="rect">
            <a:avLst/>
          </a:prstGeom>
        </p:spPr>
      </p:pic>
      <p:pic>
        <p:nvPicPr>
          <p:cNvPr id="6" name="blue contacts 1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372600" y="885825"/>
            <a:ext cx="8915400" cy="8239125"/>
          </a:xfrm>
          <a:prstGeom prst="rect">
            <a:avLst/>
          </a:prstGeom>
        </p:spPr>
      </p:pic>
      <p:pic>
        <p:nvPicPr>
          <p:cNvPr id="7" name="1.2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401050" y="3457575"/>
            <a:ext cx="3067050" cy="6400800"/>
          </a:xfrm>
          <a:prstGeom prst="rect">
            <a:avLst/>
          </a:prstGeom>
        </p:spPr>
      </p:pic>
      <p:sp>
        <p:nvSpPr>
          <p:cNvPr id="8" name="Flows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Flows</a:t>
            </a:r>
            <a:endParaRPr lang="en-US" sz="6000" dirty="0"/>
          </a:p>
        </p:txBody>
      </p:sp>
      <p:sp>
        <p:nvSpPr>
          <p:cNvPr id="9" name="Great for identifying and removing bottlenecks"/>
          <p:cNvSpPr/>
          <p:nvPr/>
        </p:nvSpPr>
        <p:spPr>
          <a:xfrm>
            <a:off x="1038225" y="3000375"/>
            <a:ext cx="670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Great for identifying and removing bottlenecks</a:t>
            </a:r>
            <a:endParaRPr lang="en-US" sz="2025" dirty="0"/>
          </a:p>
        </p:txBody>
      </p:sp>
      <p:sp>
        <p:nvSpPr>
          <p:cNvPr id="10" name="Increased work efficiency"/>
          <p:cNvSpPr/>
          <p:nvPr/>
        </p:nvSpPr>
        <p:spPr>
          <a:xfrm>
            <a:off x="1038225" y="3495675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Increased work efficiency</a:t>
            </a:r>
            <a:endParaRPr lang="en-US" sz="2025" dirty="0"/>
          </a:p>
        </p:txBody>
      </p:sp>
      <p:sp>
        <p:nvSpPr>
          <p:cNvPr id="11" name="Track task status in real-time"/>
          <p:cNvSpPr/>
          <p:nvPr/>
        </p:nvSpPr>
        <p:spPr>
          <a:xfrm>
            <a:off x="1038225" y="3963063"/>
            <a:ext cx="5852274" cy="3286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Track task status in real-time</a:t>
            </a:r>
            <a:endParaRPr lang="en-US" sz="2025" dirty="0"/>
          </a:p>
        </p:txBody>
      </p:sp>
      <p:sp>
        <p:nvSpPr>
          <p:cNvPr id="12" name="Improved workload management"/>
          <p:cNvSpPr/>
          <p:nvPr/>
        </p:nvSpPr>
        <p:spPr>
          <a:xfrm>
            <a:off x="1038225" y="4462463"/>
            <a:ext cx="4724400" cy="3000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Improved workload management</a:t>
            </a:r>
            <a:endParaRPr lang="en-US" sz="2025" dirty="0"/>
          </a:p>
        </p:txBody>
      </p:sp>
      <p:sp>
        <p:nvSpPr>
          <p:cNvPr id="13" name="Ideal way of organizing tasks for departments like legal accounting marketing etc"/>
          <p:cNvSpPr/>
          <p:nvPr/>
        </p:nvSpPr>
        <p:spPr>
          <a:xfrm>
            <a:off x="1038225" y="4933950"/>
            <a:ext cx="6705600" cy="6715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Ideal way of organizing tasks for departments like legal, accounting, marketing, etc.</a:t>
            </a:r>
            <a:endParaRPr lang="en-US" sz="20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1050" y="914400"/>
            <a:ext cx="682407" cy="682407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3000375"/>
            <a:ext cx="7067550" cy="3638550"/>
          </a:xfrm>
          <a:prstGeom prst="rect">
            <a:avLst/>
          </a:prstGeom>
        </p:spPr>
      </p:pic>
      <p:pic>
        <p:nvPicPr>
          <p:cNvPr id="6" name="1blue leads 1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372600" y="914400"/>
            <a:ext cx="8915400" cy="8153400"/>
          </a:xfrm>
          <a:prstGeom prst="rect">
            <a:avLst/>
          </a:prstGeom>
        </p:spPr>
      </p:pic>
      <p:pic>
        <p:nvPicPr>
          <p:cNvPr id="7" name="1.2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401050" y="3457575"/>
            <a:ext cx="3067050" cy="6400800"/>
          </a:xfrm>
          <a:prstGeom prst="rect">
            <a:avLst/>
          </a:prstGeom>
        </p:spPr>
      </p:pic>
      <p:sp>
        <p:nvSpPr>
          <p:cNvPr id="8" name="Project management"/>
          <p:cNvSpPr/>
          <p:nvPr/>
        </p:nvSpPr>
        <p:spPr>
          <a:xfrm>
            <a:off x="2057400" y="819150"/>
            <a:ext cx="6457950" cy="1609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Project management</a:t>
            </a:r>
            <a:endParaRPr lang="en-US" sz="6000" dirty="0"/>
          </a:p>
        </p:txBody>
      </p:sp>
      <p:sp>
        <p:nvSpPr>
          <p:cNvPr id="9" name="Kanban board"/>
          <p:cNvSpPr/>
          <p:nvPr/>
        </p:nvSpPr>
        <p:spPr>
          <a:xfrm>
            <a:off x="1038225" y="3000375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Kanban board</a:t>
            </a:r>
            <a:endParaRPr lang="en-US" sz="2025" dirty="0"/>
          </a:p>
        </p:txBody>
      </p:sp>
      <p:sp>
        <p:nvSpPr>
          <p:cNvPr id="10" name="Gantt chart"/>
          <p:cNvSpPr/>
          <p:nvPr/>
        </p:nvSpPr>
        <p:spPr>
          <a:xfrm>
            <a:off x="1038225" y="3514725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Gantt chart</a:t>
            </a:r>
            <a:endParaRPr lang="en-US" sz="2025" dirty="0"/>
          </a:p>
        </p:txBody>
      </p:sp>
      <p:sp>
        <p:nvSpPr>
          <p:cNvPr id="11" name="Workgroups  projects"/>
          <p:cNvSpPr/>
          <p:nvPr/>
        </p:nvSpPr>
        <p:spPr>
          <a:xfrm>
            <a:off x="1038225" y="3986213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Workgroups &amp; projects</a:t>
            </a:r>
            <a:endParaRPr lang="en-US" sz="2025" dirty="0"/>
          </a:p>
        </p:txBody>
      </p:sp>
      <p:sp>
        <p:nvSpPr>
          <p:cNvPr id="12" name="Checklists  subtasks"/>
          <p:cNvSpPr/>
          <p:nvPr/>
        </p:nvSpPr>
        <p:spPr>
          <a:xfrm>
            <a:off x="1038225" y="4462463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Checklists &amp; subtasks</a:t>
            </a:r>
            <a:endParaRPr lang="en-US" sz="2025" dirty="0"/>
          </a:p>
        </p:txBody>
      </p:sp>
      <p:sp>
        <p:nvSpPr>
          <p:cNvPr id="13" name="Task time tracking"/>
          <p:cNvSpPr/>
          <p:nvPr/>
        </p:nvSpPr>
        <p:spPr>
          <a:xfrm>
            <a:off x="1038225" y="4929188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Task time tracking</a:t>
            </a:r>
            <a:endParaRPr lang="en-US" sz="2025" dirty="0"/>
          </a:p>
        </p:txBody>
      </p:sp>
      <p:sp>
        <p:nvSpPr>
          <p:cNvPr id="14" name="Task automation"/>
          <p:cNvSpPr/>
          <p:nvPr/>
        </p:nvSpPr>
        <p:spPr>
          <a:xfrm>
            <a:off x="1038225" y="5405438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Task automation</a:t>
            </a:r>
            <a:endParaRPr lang="en-US" sz="2025" dirty="0"/>
          </a:p>
        </p:txBody>
      </p:sp>
      <p:sp>
        <p:nvSpPr>
          <p:cNvPr id="15" name="Task templates"/>
          <p:cNvSpPr/>
          <p:nvPr/>
        </p:nvSpPr>
        <p:spPr>
          <a:xfrm>
            <a:off x="1038225" y="5881688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Task templates</a:t>
            </a:r>
            <a:endParaRPr lang="en-US" sz="2025" dirty="0"/>
          </a:p>
        </p:txBody>
      </p:sp>
      <p:sp>
        <p:nvSpPr>
          <p:cNvPr id="16" name="API  integrations"/>
          <p:cNvSpPr/>
          <p:nvPr/>
        </p:nvSpPr>
        <p:spPr>
          <a:xfrm>
            <a:off x="1038225" y="6357938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API &amp; integrations</a:t>
            </a:r>
            <a:endParaRPr lang="en-US" sz="20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1blue leads 1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72600" y="914400"/>
            <a:ext cx="8915400" cy="8153400"/>
          </a:xfrm>
          <a:prstGeom prst="rect">
            <a:avLst/>
          </a:prstGeom>
        </p:spPr>
      </p:pic>
      <p:pic>
        <p:nvPicPr>
          <p:cNvPr id="5" name="4pipelines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96300" y="885825"/>
            <a:ext cx="9791700" cy="8181975"/>
          </a:xfrm>
          <a:prstGeom prst="rect">
            <a:avLst/>
          </a:prstGeom>
        </p:spPr>
      </p:pic>
      <p:pic>
        <p:nvPicPr>
          <p:cNvPr id="6" name="Frame 1684593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7225" y="2924175"/>
            <a:ext cx="7067550" cy="3781425"/>
          </a:xfrm>
          <a:prstGeom prst="rect">
            <a:avLst/>
          </a:prstGeom>
        </p:spPr>
      </p:pic>
      <p:pic>
        <p:nvPicPr>
          <p:cNvPr id="7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62000" y="885825"/>
            <a:ext cx="723900" cy="723900"/>
          </a:xfrm>
          <a:prstGeom prst="rect">
            <a:avLst/>
          </a:prstGeom>
        </p:spPr>
      </p:pic>
      <p:sp>
        <p:nvSpPr>
          <p:cNvPr id="8" name="AI-powered tasks"/>
          <p:cNvSpPr/>
          <p:nvPr/>
        </p:nvSpPr>
        <p:spPr>
          <a:xfrm>
            <a:off x="2057400" y="819150"/>
            <a:ext cx="6457950" cy="1609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AI-powered tasks
</a:t>
            </a:r>
            <a:br>
              <a:rPr dirty="0"/>
            </a:br>
            <a:endParaRPr lang="en-US" sz="6000" dirty="0"/>
          </a:p>
        </p:txBody>
      </p:sp>
      <p:sp>
        <p:nvSpPr>
          <p:cNvPr id="9" name="AI-generated task descriptions"/>
          <p:cNvSpPr/>
          <p:nvPr/>
        </p:nvSpPr>
        <p:spPr>
          <a:xfrm>
            <a:off x="1038225" y="2976563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AI-generated task descriptions</a:t>
            </a:r>
            <a:endParaRPr lang="en-US" sz="2025" dirty="0"/>
          </a:p>
        </p:txBody>
      </p:sp>
      <p:sp>
        <p:nvSpPr>
          <p:cNvPr id="10" name="Checklists"/>
          <p:cNvSpPr/>
          <p:nvPr/>
        </p:nvSpPr>
        <p:spPr>
          <a:xfrm>
            <a:off x="1038225" y="3522925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Checklists</a:t>
            </a:r>
            <a:endParaRPr lang="en-US" sz="2025" dirty="0"/>
          </a:p>
        </p:txBody>
      </p:sp>
      <p:sp>
        <p:nvSpPr>
          <p:cNvPr id="11" name="Task summary"/>
          <p:cNvSpPr/>
          <p:nvPr/>
        </p:nvSpPr>
        <p:spPr>
          <a:xfrm>
            <a:off x="1038225" y="3962400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Task summary</a:t>
            </a:r>
            <a:endParaRPr lang="en-US" sz="2025" dirty="0"/>
          </a:p>
        </p:txBody>
      </p:sp>
      <p:sp>
        <p:nvSpPr>
          <p:cNvPr id="12" name="Built-in translator and grammar check tool"/>
          <p:cNvSpPr/>
          <p:nvPr/>
        </p:nvSpPr>
        <p:spPr>
          <a:xfrm>
            <a:off x="1038225" y="4443413"/>
            <a:ext cx="56007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Built-in translator and grammar check tool</a:t>
            </a:r>
            <a:endParaRPr lang="en-US" sz="2025" dirty="0"/>
          </a:p>
        </p:txBody>
      </p:sp>
      <p:sp>
        <p:nvSpPr>
          <p:cNvPr id="13" name="Unlimited inspiration use CoPilot to create ideas"/>
          <p:cNvSpPr/>
          <p:nvPr/>
        </p:nvSpPr>
        <p:spPr>
          <a:xfrm>
            <a:off x="1038225" y="4910138"/>
            <a:ext cx="65055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Unlimited inspiration (use CoPilot to create ideas)</a:t>
            </a:r>
            <a:endParaRPr lang="en-US" sz="2025" dirty="0"/>
          </a:p>
        </p:txBody>
      </p:sp>
      <p:sp>
        <p:nvSpPr>
          <p:cNvPr id="14" name="AI-powered content texts images etc"/>
          <p:cNvSpPr/>
          <p:nvPr/>
        </p:nvSpPr>
        <p:spPr>
          <a:xfrm>
            <a:off x="1038225" y="5386388"/>
            <a:ext cx="65055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AI-powered content: texts, images, etc.</a:t>
            </a:r>
            <a:endParaRPr lang="en-US" sz="2025" dirty="0"/>
          </a:p>
        </p:txBody>
      </p:sp>
      <p:sp>
        <p:nvSpPr>
          <p:cNvPr id="15" name="Prompt library"/>
          <p:cNvSpPr/>
          <p:nvPr/>
        </p:nvSpPr>
        <p:spPr>
          <a:xfrm>
            <a:off x="1038225" y="5853113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Prompt library</a:t>
            </a:r>
            <a:endParaRPr lang="en-US" sz="2025" dirty="0"/>
          </a:p>
        </p:txBody>
      </p:sp>
      <p:sp>
        <p:nvSpPr>
          <p:cNvPr id="16" name="name_30 CoPilot roles Marketing Specialist Slogan Master Business Analyst etc"/>
          <p:cNvSpPr/>
          <p:nvPr/>
        </p:nvSpPr>
        <p:spPr>
          <a:xfrm>
            <a:off x="1038225" y="6348413"/>
            <a:ext cx="6553200" cy="6143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30+ CoPilot roles: Marketing Specialist, Slogan Master, Business Analyst, etc.</a:t>
            </a:r>
            <a:endParaRPr lang="en-US" sz="20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6853140-DB81-881B-D5EF-8B9CBC2D6006}"/>
              </a:ext>
            </a:extLst>
          </p:cNvPr>
          <p:cNvSpPr/>
          <p:nvPr/>
        </p:nvSpPr>
        <p:spPr>
          <a:xfrm>
            <a:off x="0" y="0"/>
            <a:ext cx="1657350" cy="10287000"/>
          </a:xfrm>
          <a:prstGeom prst="rect">
            <a:avLst/>
          </a:prstGeom>
          <a:solidFill>
            <a:srgbClr val="BFD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bitrix24design_style_illustration_glassmorphism_3d_light_backgr_f9335292-8b0f-494a-9db4-96ea64d5ce8d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57350" y="0"/>
            <a:ext cx="16630650" cy="10287000"/>
          </a:xfrm>
          <a:prstGeom prst="rect">
            <a:avLst/>
          </a:prstGeom>
        </p:spPr>
      </p:pic>
      <p:pic>
        <p:nvPicPr>
          <p:cNvPr id="3" name="Rectangle 346864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096750" cy="10287000"/>
          </a:xfrm>
          <a:prstGeom prst="rect">
            <a:avLst/>
          </a:prstGeom>
        </p:spPr>
      </p:pic>
      <p:pic>
        <p:nvPicPr>
          <p:cNvPr id="4" name="Ellipse 5138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34525" y="647700"/>
            <a:ext cx="8753475" cy="9639300"/>
          </a:xfrm>
          <a:prstGeom prst="rect">
            <a:avLst/>
          </a:prstGeom>
        </p:spPr>
      </p:pic>
      <p:pic>
        <p:nvPicPr>
          <p:cNvPr id="5" name="Rectangle 346864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857375" y="400050"/>
            <a:ext cx="9163050" cy="9591675"/>
          </a:xfrm>
          <a:prstGeom prst="rect">
            <a:avLst/>
          </a:prstGeom>
        </p:spPr>
      </p:pic>
      <p:pic>
        <p:nvPicPr>
          <p:cNvPr id="6" name="Rectangle 346864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1450" y="3638550"/>
            <a:ext cx="1485900" cy="1485900"/>
          </a:xfrm>
          <a:prstGeom prst="rect">
            <a:avLst/>
          </a:prstGeom>
        </p:spPr>
      </p:pic>
      <p:pic>
        <p:nvPicPr>
          <p:cNvPr id="7" name="Rectangle 346864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1925" y="6877050"/>
            <a:ext cx="1485900" cy="1485900"/>
          </a:xfrm>
          <a:prstGeom prst="rect">
            <a:avLst/>
          </a:prstGeom>
        </p:spPr>
      </p:pic>
      <p:pic>
        <p:nvPicPr>
          <p:cNvPr id="8" name="Rectangle 346864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8496300"/>
            <a:ext cx="1485900" cy="1485900"/>
          </a:xfrm>
          <a:prstGeom prst="rect">
            <a:avLst/>
          </a:prstGeom>
        </p:spPr>
      </p:pic>
      <p:pic>
        <p:nvPicPr>
          <p:cNvPr id="9" name="Icon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47700" y="4162425"/>
            <a:ext cx="491907" cy="429295"/>
          </a:xfrm>
          <a:prstGeom prst="rect">
            <a:avLst/>
          </a:prstGeom>
        </p:spPr>
      </p:pic>
      <p:pic>
        <p:nvPicPr>
          <p:cNvPr id="10" name="Icon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47700" y="7419975"/>
            <a:ext cx="495902" cy="397234"/>
          </a:xfrm>
          <a:prstGeom prst="rect">
            <a:avLst/>
          </a:prstGeom>
        </p:spPr>
      </p:pic>
      <p:pic>
        <p:nvPicPr>
          <p:cNvPr id="11" name="Vector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55248" y="8972550"/>
            <a:ext cx="523875" cy="542925"/>
          </a:xfrm>
          <a:prstGeom prst="rect">
            <a:avLst/>
          </a:prstGeom>
        </p:spPr>
      </p:pic>
      <p:pic>
        <p:nvPicPr>
          <p:cNvPr id="12" name="Rectangle 3468642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400050"/>
            <a:ext cx="1485900" cy="1485900"/>
          </a:xfrm>
          <a:prstGeom prst="rect">
            <a:avLst/>
          </a:prstGeom>
        </p:spPr>
      </p:pic>
      <p:pic>
        <p:nvPicPr>
          <p:cNvPr id="13" name="Icon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47700" y="942975"/>
            <a:ext cx="522866" cy="407260"/>
          </a:xfrm>
          <a:prstGeom prst="rect">
            <a:avLst/>
          </a:prstGeom>
        </p:spPr>
      </p:pic>
      <p:pic>
        <p:nvPicPr>
          <p:cNvPr id="14" name="Rectangle 3468643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2019300"/>
            <a:ext cx="1485900" cy="1485900"/>
          </a:xfrm>
          <a:prstGeom prst="rect">
            <a:avLst/>
          </a:prstGeom>
        </p:spPr>
      </p:pic>
      <p:pic>
        <p:nvPicPr>
          <p:cNvPr id="15" name="Icon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47700" y="2514600"/>
            <a:ext cx="491907" cy="491907"/>
          </a:xfrm>
          <a:prstGeom prst="rect">
            <a:avLst/>
          </a:prstGeom>
        </p:spPr>
      </p:pic>
      <p:pic>
        <p:nvPicPr>
          <p:cNvPr id="16" name="Rectangle 346864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5257800"/>
            <a:ext cx="1485900" cy="1485900"/>
          </a:xfrm>
          <a:prstGeom prst="rect">
            <a:avLst/>
          </a:prstGeom>
        </p:spPr>
      </p:pic>
      <p:pic>
        <p:nvPicPr>
          <p:cNvPr id="17" name="Icon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47700" y="5810250"/>
            <a:ext cx="533628" cy="388839"/>
          </a:xfrm>
          <a:prstGeom prst="rect">
            <a:avLst/>
          </a:prstGeom>
        </p:spPr>
      </p:pic>
      <p:sp>
        <p:nvSpPr>
          <p:cNvPr id="18" name="Sites  Stores"/>
          <p:cNvSpPr/>
          <p:nvPr/>
        </p:nvSpPr>
        <p:spPr>
          <a:xfrm>
            <a:off x="2457450" y="3476625"/>
            <a:ext cx="10591800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150"/>
              </a:lnSpc>
              <a:buNone/>
            </a:pPr>
            <a:r>
              <a:rPr lang="en-US" sz="9150" dirty="0">
                <a:solidFill>
                  <a:srgbClr val="282828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Sites &amp; Stores
</a:t>
            </a:r>
            <a:br/>
            <a:endParaRPr lang="en-US" sz="9150" dirty="0"/>
          </a:p>
        </p:txBody>
      </p:sp>
      <p:sp>
        <p:nvSpPr>
          <p:cNvPr id="19" name="Create beautiful websites that sell No-code SEO-friendly"/>
          <p:cNvSpPr/>
          <p:nvPr/>
        </p:nvSpPr>
        <p:spPr>
          <a:xfrm>
            <a:off x="2457450" y="5000625"/>
            <a:ext cx="6115050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Create beautiful websites that sell.
No-code, SEO-friendly
</a:t>
            </a:r>
            <a:br/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2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3260091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oup 8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067550" y="1047750"/>
            <a:ext cx="4152900" cy="836062"/>
          </a:xfrm>
          <a:prstGeom prst="rect">
            <a:avLst/>
          </a:prstGeom>
        </p:spPr>
      </p:pic>
      <p:pic>
        <p:nvPicPr>
          <p:cNvPr id="5" name="Group 168482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1550" y="2838450"/>
            <a:ext cx="5248275" cy="3343275"/>
          </a:xfrm>
          <a:prstGeom prst="rect">
            <a:avLst/>
          </a:prstGeom>
        </p:spPr>
      </p:pic>
      <p:pic>
        <p:nvPicPr>
          <p:cNvPr id="6" name="Group 168482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71550" y="6353175"/>
            <a:ext cx="5248275" cy="3343275"/>
          </a:xfrm>
          <a:prstGeom prst="rect">
            <a:avLst/>
          </a:prstGeom>
        </p:spPr>
      </p:pic>
      <p:pic>
        <p:nvPicPr>
          <p:cNvPr id="7" name="Group 168482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2077700" y="2838450"/>
            <a:ext cx="5248275" cy="3343275"/>
          </a:xfrm>
          <a:prstGeom prst="rect">
            <a:avLst/>
          </a:prstGeom>
        </p:spPr>
      </p:pic>
      <p:pic>
        <p:nvPicPr>
          <p:cNvPr id="8" name="Group 168482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524625" y="2838450"/>
            <a:ext cx="5248275" cy="3343275"/>
          </a:xfrm>
          <a:prstGeom prst="rect">
            <a:avLst/>
          </a:prstGeom>
        </p:spPr>
      </p:pic>
      <p:pic>
        <p:nvPicPr>
          <p:cNvPr id="9" name="Group 168482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524625" y="6353175"/>
            <a:ext cx="5248275" cy="3343275"/>
          </a:xfrm>
          <a:prstGeom prst="rect">
            <a:avLst/>
          </a:prstGeom>
        </p:spPr>
      </p:pic>
      <p:pic>
        <p:nvPicPr>
          <p:cNvPr id="10" name="Group 168483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2077700" y="6353175"/>
            <a:ext cx="5248275" cy="3343275"/>
          </a:xfrm>
          <a:prstGeom prst="rect">
            <a:avLst/>
          </a:prstGeom>
        </p:spPr>
      </p:pic>
      <p:sp>
        <p:nvSpPr>
          <p:cNvPr id="11" name="CRM"/>
          <p:cNvSpPr/>
          <p:nvPr/>
        </p:nvSpPr>
        <p:spPr>
          <a:xfrm>
            <a:off x="1390650" y="4076700"/>
            <a:ext cx="39338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CRM</a:t>
            </a:r>
            <a:endParaRPr lang="en-US" sz="3375" dirty="0"/>
          </a:p>
        </p:txBody>
      </p:sp>
      <p:sp>
        <p:nvSpPr>
          <p:cNvPr id="12" name="Modern CRM complete with sales enablement analytics and automation tools"/>
          <p:cNvSpPr/>
          <p:nvPr/>
        </p:nvSpPr>
        <p:spPr>
          <a:xfrm>
            <a:off x="1390650" y="4724400"/>
            <a:ext cx="468630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Modern CRM complete with sales enablement, analytics, and automation tools
</a:t>
            </a:r>
            <a:br>
              <a:rPr dirty="0"/>
            </a:b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endParaRPr lang="en-US" sz="2025" dirty="0"/>
          </a:p>
        </p:txBody>
      </p:sp>
      <p:sp>
        <p:nvSpPr>
          <p:cNvPr id="13" name="Collaboration"/>
          <p:cNvSpPr/>
          <p:nvPr/>
        </p:nvSpPr>
        <p:spPr>
          <a:xfrm>
            <a:off x="1390650" y="7591425"/>
            <a:ext cx="39338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Collaboration</a:t>
            </a:r>
            <a:endParaRPr lang="en-US" sz="3375" dirty="0"/>
          </a:p>
        </p:txBody>
      </p:sp>
      <p:sp>
        <p:nvSpPr>
          <p:cNvPr id="14" name="Communicate and collaborate using our chat video calls calendar online documents and more"/>
          <p:cNvSpPr/>
          <p:nvPr/>
        </p:nvSpPr>
        <p:spPr>
          <a:xfrm>
            <a:off x="1390650" y="8239125"/>
            <a:ext cx="468630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Communicate and collaborate using our chat, video calls, calendar, online documents, and more  
</a:t>
            </a:r>
            <a:br>
              <a:rPr dirty="0"/>
            </a:b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endParaRPr lang="en-US" sz="2025" dirty="0"/>
          </a:p>
        </p:txBody>
      </p:sp>
      <p:sp>
        <p:nvSpPr>
          <p:cNvPr id="15" name="Sites  Stores"/>
          <p:cNvSpPr/>
          <p:nvPr/>
        </p:nvSpPr>
        <p:spPr>
          <a:xfrm>
            <a:off x="12496800" y="4076700"/>
            <a:ext cx="39338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Sites &amp; Stores</a:t>
            </a:r>
            <a:endParaRPr lang="en-US" sz="3375" dirty="0"/>
          </a:p>
        </p:txBody>
      </p:sp>
      <p:sp>
        <p:nvSpPr>
          <p:cNvPr id="16" name="Template-based website builder to help you create beautiful sites and SEO-ready online stores"/>
          <p:cNvSpPr/>
          <p:nvPr/>
        </p:nvSpPr>
        <p:spPr>
          <a:xfrm>
            <a:off x="12496800" y="4724400"/>
            <a:ext cx="468630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Template-based website builder to help you create beautiful sites and SEO-ready online stores
</a:t>
            </a:r>
            <a:br>
              <a:rPr dirty="0"/>
            </a:br>
            <a:endParaRPr lang="en-US" sz="2025" dirty="0"/>
          </a:p>
        </p:txBody>
      </p:sp>
      <p:sp>
        <p:nvSpPr>
          <p:cNvPr id="17" name="Tasks  Projects"/>
          <p:cNvSpPr/>
          <p:nvPr/>
        </p:nvSpPr>
        <p:spPr>
          <a:xfrm>
            <a:off x="6943725" y="4076700"/>
            <a:ext cx="39338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Tasks &amp; Projects
</a:t>
            </a:r>
            <a:br>
              <a:rPr dirty="0"/>
            </a:br>
            <a:endParaRPr lang="en-US" sz="3375" dirty="0"/>
          </a:p>
        </p:txBody>
      </p:sp>
      <p:sp>
        <p:nvSpPr>
          <p:cNvPr id="18" name="Kanban board Gantt chart and a full set of Scrum tools to facilitate your project management"/>
          <p:cNvSpPr/>
          <p:nvPr/>
        </p:nvSpPr>
        <p:spPr>
          <a:xfrm>
            <a:off x="6943725" y="4724400"/>
            <a:ext cx="468630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Kanban board, Gantt chart, and a full set of Scrum tools to facilitate your project management</a:t>
            </a:r>
            <a:endParaRPr lang="en-US" sz="2025" dirty="0"/>
          </a:p>
        </p:txBody>
      </p:sp>
      <p:sp>
        <p:nvSpPr>
          <p:cNvPr id="19" name="HR  Automation"/>
          <p:cNvSpPr/>
          <p:nvPr/>
        </p:nvSpPr>
        <p:spPr>
          <a:xfrm>
            <a:off x="6943725" y="7591425"/>
            <a:ext cx="39338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HR &amp; Automation</a:t>
            </a:r>
            <a:endParaRPr lang="en-US" sz="3375" dirty="0"/>
          </a:p>
        </p:txBody>
      </p:sp>
      <p:sp>
        <p:nvSpPr>
          <p:cNvPr id="20" name="Manage your HR records track employee work hours collect work reports and automate routine operations"/>
          <p:cNvSpPr/>
          <p:nvPr/>
        </p:nvSpPr>
        <p:spPr>
          <a:xfrm>
            <a:off x="6943725" y="8239125"/>
            <a:ext cx="468630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Manage your HR records, track employee work hours, collect work reports, and automate routine operations 
</a:t>
            </a:r>
            <a:br>
              <a:rPr dirty="0"/>
            </a:b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endParaRPr lang="en-US" sz="2025" dirty="0"/>
          </a:p>
        </p:txBody>
      </p:sp>
      <p:sp>
        <p:nvSpPr>
          <p:cNvPr id="21" name="CoPilot"/>
          <p:cNvSpPr/>
          <p:nvPr/>
        </p:nvSpPr>
        <p:spPr>
          <a:xfrm>
            <a:off x="12496800" y="7591425"/>
            <a:ext cx="39338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CoPilot
</a:t>
            </a:r>
            <a:br>
              <a:rPr dirty="0"/>
            </a:br>
            <a:endParaRPr lang="en-US" sz="3375" dirty="0"/>
          </a:p>
        </p:txBody>
      </p:sp>
      <p:sp>
        <p:nvSpPr>
          <p:cNvPr id="22" name="A powerful AI tool inside Bitrix24 designed to help you with mundane tasks and boost your creativity"/>
          <p:cNvSpPr/>
          <p:nvPr/>
        </p:nvSpPr>
        <p:spPr>
          <a:xfrm>
            <a:off x="12496800" y="8239125"/>
            <a:ext cx="468630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 powerful AI tool inside Bitrix24 designed to help you with mundane tasks and boost your creativity
</a:t>
            </a:r>
            <a:br>
              <a:rPr dirty="0"/>
            </a:br>
            <a:endParaRPr lang="en-US" sz="20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s / Set 7 / Set menu / Icon 26 - Живая лента, Сообщение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9600" y="723900"/>
            <a:ext cx="1038225" cy="1038225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7225" y="2876550"/>
            <a:ext cx="7610475" cy="4114800"/>
          </a:xfrm>
          <a:prstGeom prst="rect">
            <a:avLst/>
          </a:prstGeom>
        </p:spPr>
      </p:pic>
      <p:pic>
        <p:nvPicPr>
          <p:cNvPr id="6" name="1blue leads 2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96300" y="914400"/>
            <a:ext cx="9791700" cy="8210550"/>
          </a:xfrm>
          <a:prstGeom prst="rect">
            <a:avLst/>
          </a:prstGeom>
        </p:spPr>
      </p:pic>
      <p:sp>
        <p:nvSpPr>
          <p:cNvPr id="7" name="Website builder"/>
          <p:cNvSpPr/>
          <p:nvPr/>
        </p:nvSpPr>
        <p:spPr>
          <a:xfrm>
            <a:off x="2057400" y="819150"/>
            <a:ext cx="6457950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Website builder</a:t>
            </a:r>
            <a:endParaRPr lang="en-US" sz="6000" dirty="0"/>
          </a:p>
        </p:txBody>
      </p:sp>
      <p:sp>
        <p:nvSpPr>
          <p:cNvPr id="8" name="Intuitive easy-to-use website builder"/>
          <p:cNvSpPr/>
          <p:nvPr/>
        </p:nvSpPr>
        <p:spPr>
          <a:xfrm>
            <a:off x="1038225" y="2876550"/>
            <a:ext cx="6515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Intuitive, easy-to-use website builder</a:t>
            </a:r>
            <a:endParaRPr lang="en-US" sz="2025" dirty="0"/>
          </a:p>
        </p:txBody>
      </p:sp>
      <p:sp>
        <p:nvSpPr>
          <p:cNvPr id="9" name="Pre-made industry-specific templates"/>
          <p:cNvSpPr/>
          <p:nvPr/>
        </p:nvSpPr>
        <p:spPr>
          <a:xfrm>
            <a:off x="1038225" y="3371850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Pre-made industry-specific templates</a:t>
            </a:r>
            <a:endParaRPr lang="en-US" sz="2025" dirty="0"/>
          </a:p>
        </p:txBody>
      </p:sp>
      <p:sp>
        <p:nvSpPr>
          <p:cNvPr id="10" name="AI-generated texts and images"/>
          <p:cNvSpPr/>
          <p:nvPr/>
        </p:nvSpPr>
        <p:spPr>
          <a:xfrm>
            <a:off x="1038225" y="3871913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AI-generated texts and images</a:t>
            </a:r>
            <a:endParaRPr lang="en-US" sz="2025" dirty="0"/>
          </a:p>
        </p:txBody>
      </p:sp>
      <p:sp>
        <p:nvSpPr>
          <p:cNvPr id="11" name="Free forms and chat widget"/>
          <p:cNvSpPr/>
          <p:nvPr/>
        </p:nvSpPr>
        <p:spPr>
          <a:xfrm>
            <a:off x="1038225" y="4338638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Free forms and chat widget</a:t>
            </a:r>
            <a:endParaRPr lang="en-US" sz="2025" dirty="0"/>
          </a:p>
        </p:txBody>
      </p:sp>
      <p:sp>
        <p:nvSpPr>
          <p:cNvPr id="12" name="Google Analytics enabled"/>
          <p:cNvSpPr/>
          <p:nvPr/>
        </p:nvSpPr>
        <p:spPr>
          <a:xfrm>
            <a:off x="1038225" y="4805363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Google Analytics enabled</a:t>
            </a:r>
            <a:endParaRPr lang="en-US" sz="2025" dirty="0"/>
          </a:p>
        </p:txBody>
      </p:sp>
      <p:sp>
        <p:nvSpPr>
          <p:cNvPr id="13" name="SEO-ready"/>
          <p:cNvSpPr/>
          <p:nvPr/>
        </p:nvSpPr>
        <p:spPr>
          <a:xfrm>
            <a:off x="1038225" y="5281613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SEO-ready</a:t>
            </a:r>
            <a:endParaRPr lang="en-US" sz="2025" dirty="0"/>
          </a:p>
        </p:txBody>
      </p:sp>
      <p:sp>
        <p:nvSpPr>
          <p:cNvPr id="14" name="Free hosting  custom domain name"/>
          <p:cNvSpPr/>
          <p:nvPr/>
        </p:nvSpPr>
        <p:spPr>
          <a:xfrm>
            <a:off x="1038225" y="5762625"/>
            <a:ext cx="69246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Free hosting &amp; custom domain name</a:t>
            </a:r>
            <a:endParaRPr lang="en-US" sz="2025" dirty="0"/>
          </a:p>
        </p:txBody>
      </p:sp>
      <p:sp>
        <p:nvSpPr>
          <p:cNvPr id="15" name="Fully responsive design optimized for mobile devices"/>
          <p:cNvSpPr/>
          <p:nvPr/>
        </p:nvSpPr>
        <p:spPr>
          <a:xfrm>
            <a:off x="1038225" y="6238875"/>
            <a:ext cx="72485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Fully responsive design optimized for mobile devices</a:t>
            </a:r>
            <a:endParaRPr lang="en-US" sz="2025" dirty="0"/>
          </a:p>
        </p:txBody>
      </p:sp>
      <p:sp>
        <p:nvSpPr>
          <p:cNvPr id="16" name="Integrated with Bitrix24 CRM"/>
          <p:cNvSpPr/>
          <p:nvPr/>
        </p:nvSpPr>
        <p:spPr>
          <a:xfrm>
            <a:off x="1038225" y="6715125"/>
            <a:ext cx="65913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Integrated with Bitrix24 CRM</a:t>
            </a:r>
            <a:endParaRPr lang="en-US" sz="20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Frame 168459359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7225" y="2876550"/>
            <a:ext cx="7067550" cy="2686050"/>
          </a:xfrm>
          <a:prstGeom prst="rect">
            <a:avLst/>
          </a:prstGeom>
        </p:spPr>
      </p:pic>
      <p:pic>
        <p:nvPicPr>
          <p:cNvPr id="5" name="crm 2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372600" y="914400"/>
            <a:ext cx="8915400" cy="8153400"/>
          </a:xfrm>
          <a:prstGeom prst="rect">
            <a:avLst/>
          </a:prstGeom>
        </p:spPr>
      </p:pic>
      <p:pic>
        <p:nvPicPr>
          <p:cNvPr id="6" name="Group 168470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0100" y="3467100"/>
            <a:ext cx="3068444" cy="6400800"/>
          </a:xfrm>
          <a:prstGeom prst="rect">
            <a:avLst/>
          </a:prstGeom>
        </p:spPr>
      </p:pic>
      <p:pic>
        <p:nvPicPr>
          <p:cNvPr id="7" name="Icons / Set 4 / Icon 45. Пакет покупка курсор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9600" y="695325"/>
            <a:ext cx="1028700" cy="1028700"/>
          </a:xfrm>
          <a:prstGeom prst="rect">
            <a:avLst/>
          </a:prstGeom>
        </p:spPr>
      </p:pic>
      <p:sp>
        <p:nvSpPr>
          <p:cNvPr id="8" name="Online stores"/>
          <p:cNvSpPr/>
          <p:nvPr/>
        </p:nvSpPr>
        <p:spPr>
          <a:xfrm>
            <a:off x="2057400" y="819150"/>
            <a:ext cx="6457950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Online stores</a:t>
            </a:r>
            <a:endParaRPr lang="en-US" sz="6000" dirty="0"/>
          </a:p>
        </p:txBody>
      </p:sp>
      <p:sp>
        <p:nvSpPr>
          <p:cNvPr id="9" name="Ready-made e-shop templates"/>
          <p:cNvSpPr/>
          <p:nvPr/>
        </p:nvSpPr>
        <p:spPr>
          <a:xfrm>
            <a:off x="1038225" y="2876550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Ready-made e-shop templates</a:t>
            </a:r>
            <a:endParaRPr lang="en-US" sz="2025" dirty="0"/>
          </a:p>
        </p:txBody>
      </p:sp>
      <p:sp>
        <p:nvSpPr>
          <p:cNvPr id="10" name="Includes product catalog with SKUs"/>
          <p:cNvSpPr/>
          <p:nvPr/>
        </p:nvSpPr>
        <p:spPr>
          <a:xfrm>
            <a:off x="1047750" y="3420745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Includes product catalog with SKUs</a:t>
            </a:r>
            <a:endParaRPr lang="en-US" sz="2025" dirty="0"/>
          </a:p>
        </p:txBody>
      </p:sp>
      <p:sp>
        <p:nvSpPr>
          <p:cNvPr id="11" name="Features order and inventory management tools"/>
          <p:cNvSpPr/>
          <p:nvPr/>
        </p:nvSpPr>
        <p:spPr>
          <a:xfrm>
            <a:off x="1038225" y="3907155"/>
            <a:ext cx="67056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Features order and inventory management tools</a:t>
            </a:r>
            <a:endParaRPr lang="en-US" sz="2025" dirty="0"/>
          </a:p>
        </p:txBody>
      </p:sp>
      <p:sp>
        <p:nvSpPr>
          <p:cNvPr id="12" name="Integrated with Bitrix24 CRM"/>
          <p:cNvSpPr/>
          <p:nvPr/>
        </p:nvSpPr>
        <p:spPr>
          <a:xfrm>
            <a:off x="1038225" y="4379278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Integrated with Bitrix24 CRM</a:t>
            </a:r>
            <a:endParaRPr lang="en-US" sz="2025" dirty="0"/>
          </a:p>
        </p:txBody>
      </p:sp>
      <p:sp>
        <p:nvSpPr>
          <p:cNvPr id="13" name="SEO-ready"/>
          <p:cNvSpPr/>
          <p:nvPr/>
        </p:nvSpPr>
        <p:spPr>
          <a:xfrm>
            <a:off x="1038225" y="4825683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SEO-ready</a:t>
            </a:r>
            <a:endParaRPr lang="en-US" sz="2025" dirty="0"/>
          </a:p>
        </p:txBody>
      </p:sp>
      <p:sp>
        <p:nvSpPr>
          <p:cNvPr id="14" name="Mobile-friendly"/>
          <p:cNvSpPr/>
          <p:nvPr/>
        </p:nvSpPr>
        <p:spPr>
          <a:xfrm>
            <a:off x="1038225" y="5322253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Mobile-friendly</a:t>
            </a:r>
            <a:endParaRPr lang="en-US" sz="20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bitrix24design_style_illustration_glassmorphism_3d_light_backgr_037b2e23-921a-424d-ac7d-8afa0ceab0bd_waifu2x_art_noise2_scal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Rectangle 346864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57375" y="400050"/>
            <a:ext cx="9163050" cy="9591675"/>
          </a:xfrm>
          <a:prstGeom prst="rect">
            <a:avLst/>
          </a:prstGeom>
        </p:spPr>
      </p:pic>
      <p:pic>
        <p:nvPicPr>
          <p:cNvPr id="5" name="Rectangle 346864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12096750" cy="10287000"/>
          </a:xfrm>
          <a:prstGeom prst="rect">
            <a:avLst/>
          </a:prstGeom>
        </p:spPr>
      </p:pic>
      <p:pic>
        <p:nvPicPr>
          <p:cNvPr id="6" name="Rectangle 346864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1450" y="3638550"/>
            <a:ext cx="1485900" cy="1485900"/>
          </a:xfrm>
          <a:prstGeom prst="rect">
            <a:avLst/>
          </a:prstGeom>
        </p:spPr>
      </p:pic>
      <p:pic>
        <p:nvPicPr>
          <p:cNvPr id="7" name="Rectangle 346864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5257800"/>
            <a:ext cx="1485900" cy="1485900"/>
          </a:xfrm>
          <a:prstGeom prst="rect">
            <a:avLst/>
          </a:prstGeom>
        </p:spPr>
      </p:pic>
      <p:pic>
        <p:nvPicPr>
          <p:cNvPr id="8" name="Rectangle 346864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1925" y="6877050"/>
            <a:ext cx="1485900" cy="1485900"/>
          </a:xfrm>
          <a:prstGeom prst="rect">
            <a:avLst/>
          </a:prstGeom>
        </p:spPr>
      </p:pic>
      <p:pic>
        <p:nvPicPr>
          <p:cNvPr id="9" name="Rectangle 346864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1450" y="8496300"/>
            <a:ext cx="1485900" cy="1485900"/>
          </a:xfrm>
          <a:prstGeom prst="rect">
            <a:avLst/>
          </a:prstGeom>
        </p:spPr>
      </p:pic>
      <p:pic>
        <p:nvPicPr>
          <p:cNvPr id="10" name="Icon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47700" y="4162425"/>
            <a:ext cx="491907" cy="429295"/>
          </a:xfrm>
          <a:prstGeom prst="rect">
            <a:avLst/>
          </a:prstGeom>
        </p:spPr>
      </p:pic>
      <p:pic>
        <p:nvPicPr>
          <p:cNvPr id="11" name="Icon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47700" y="5810250"/>
            <a:ext cx="533628" cy="388839"/>
          </a:xfrm>
          <a:prstGeom prst="rect">
            <a:avLst/>
          </a:prstGeom>
        </p:spPr>
      </p:pic>
      <p:pic>
        <p:nvPicPr>
          <p:cNvPr id="12" name="Icon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47700" y="7419975"/>
            <a:ext cx="495902" cy="397233"/>
          </a:xfrm>
          <a:prstGeom prst="rect">
            <a:avLst/>
          </a:prstGeom>
        </p:spPr>
      </p:pic>
      <p:pic>
        <p:nvPicPr>
          <p:cNvPr id="13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55248" y="8972550"/>
            <a:ext cx="523875" cy="542925"/>
          </a:xfrm>
          <a:prstGeom prst="rect">
            <a:avLst/>
          </a:prstGeom>
        </p:spPr>
      </p:pic>
      <p:pic>
        <p:nvPicPr>
          <p:cNvPr id="14" name="Rectangle 346864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1450" y="400050"/>
            <a:ext cx="1485900" cy="1485900"/>
          </a:xfrm>
          <a:prstGeom prst="rect">
            <a:avLst/>
          </a:prstGeom>
        </p:spPr>
      </p:pic>
      <p:pic>
        <p:nvPicPr>
          <p:cNvPr id="15" name="Icon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47700" y="942975"/>
            <a:ext cx="522866" cy="407260"/>
          </a:xfrm>
          <a:prstGeom prst="rect">
            <a:avLst/>
          </a:prstGeom>
        </p:spPr>
      </p:pic>
      <p:pic>
        <p:nvPicPr>
          <p:cNvPr id="16" name="Rectangle 346864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1450" y="2019300"/>
            <a:ext cx="1485900" cy="1485900"/>
          </a:xfrm>
          <a:prstGeom prst="rect">
            <a:avLst/>
          </a:prstGeom>
        </p:spPr>
      </p:pic>
      <p:pic>
        <p:nvPicPr>
          <p:cNvPr id="17" name="Icon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47700" y="2514600"/>
            <a:ext cx="491907" cy="491907"/>
          </a:xfrm>
          <a:prstGeom prst="rect">
            <a:avLst/>
          </a:prstGeom>
        </p:spPr>
      </p:pic>
      <p:sp>
        <p:nvSpPr>
          <p:cNvPr id="18" name="Collaboration"/>
          <p:cNvSpPr/>
          <p:nvPr/>
        </p:nvSpPr>
        <p:spPr>
          <a:xfrm>
            <a:off x="2457450" y="3476625"/>
            <a:ext cx="10572750" cy="3438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150"/>
              </a:lnSpc>
              <a:buNone/>
            </a:pPr>
            <a:r>
              <a:rPr lang="en-US" sz="9150" dirty="0">
                <a:solidFill>
                  <a:srgbClr val="282828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Collaboration</a:t>
            </a:r>
            <a:endParaRPr lang="en-US" sz="9150" dirty="0"/>
          </a:p>
        </p:txBody>
      </p:sp>
      <p:sp>
        <p:nvSpPr>
          <p:cNvPr id="19" name="Work together from wherever you are  home office or on the go"/>
          <p:cNvSpPr/>
          <p:nvPr/>
        </p:nvSpPr>
        <p:spPr>
          <a:xfrm>
            <a:off x="2457450" y="5000625"/>
            <a:ext cx="6115050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Work together from wherever you are – home, office, or on the go
</a:t>
            </a:r>
            <a:br/>
            <a:endParaRPr lang="en-US" sz="22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Rectangle 346864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38825" y="247650"/>
            <a:ext cx="6696075" cy="3352800"/>
          </a:xfrm>
          <a:prstGeom prst="rect">
            <a:avLst/>
          </a:prstGeom>
        </p:spPr>
      </p:pic>
      <p:pic>
        <p:nvPicPr>
          <p:cNvPr id="4" name="Group 168482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42900" y="247650"/>
            <a:ext cx="5248275" cy="6981825"/>
          </a:xfrm>
          <a:prstGeom prst="rect">
            <a:avLst/>
          </a:prstGeom>
        </p:spPr>
      </p:pic>
      <p:pic>
        <p:nvPicPr>
          <p:cNvPr id="5" name="Group 168483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696825" y="247650"/>
            <a:ext cx="5248275" cy="3352800"/>
          </a:xfrm>
          <a:prstGeom prst="rect">
            <a:avLst/>
          </a:prstGeom>
        </p:spPr>
      </p:pic>
      <p:pic>
        <p:nvPicPr>
          <p:cNvPr id="6" name="Group 168483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38825" y="3876675"/>
            <a:ext cx="3333750" cy="3352800"/>
          </a:xfrm>
          <a:prstGeom prst="rect">
            <a:avLst/>
          </a:prstGeom>
        </p:spPr>
      </p:pic>
      <p:pic>
        <p:nvPicPr>
          <p:cNvPr id="7" name="Group 168483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44025" y="3876675"/>
            <a:ext cx="3190875" cy="3352800"/>
          </a:xfrm>
          <a:prstGeom prst="rect">
            <a:avLst/>
          </a:prstGeom>
        </p:spPr>
      </p:pic>
      <p:pic>
        <p:nvPicPr>
          <p:cNvPr id="8" name="Group 1684833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2696825" y="3876675"/>
            <a:ext cx="5248275" cy="3352800"/>
          </a:xfrm>
          <a:prstGeom prst="rect">
            <a:avLst/>
          </a:prstGeom>
        </p:spPr>
      </p:pic>
      <p:pic>
        <p:nvPicPr>
          <p:cNvPr id="9" name="Group 168483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638550" y="7410450"/>
            <a:ext cx="2724150" cy="2619375"/>
          </a:xfrm>
          <a:prstGeom prst="rect">
            <a:avLst/>
          </a:prstGeom>
        </p:spPr>
      </p:pic>
      <p:pic>
        <p:nvPicPr>
          <p:cNvPr id="10" name="Group 1684842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534150" y="7410450"/>
            <a:ext cx="2724150" cy="2619375"/>
          </a:xfrm>
          <a:prstGeom prst="rect">
            <a:avLst/>
          </a:prstGeom>
        </p:spPr>
      </p:pic>
      <p:pic>
        <p:nvPicPr>
          <p:cNvPr id="11" name="Group 1684841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429750" y="7410450"/>
            <a:ext cx="2724150" cy="2619375"/>
          </a:xfrm>
          <a:prstGeom prst="rect">
            <a:avLst/>
          </a:prstGeom>
        </p:spPr>
      </p:pic>
      <p:pic>
        <p:nvPicPr>
          <p:cNvPr id="12" name="Group 1684840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325350" y="7410450"/>
            <a:ext cx="2724150" cy="2619375"/>
          </a:xfrm>
          <a:prstGeom prst="rect">
            <a:avLst/>
          </a:prstGeom>
        </p:spPr>
      </p:pic>
      <p:pic>
        <p:nvPicPr>
          <p:cNvPr id="13" name="Group 1684843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5220950" y="7410450"/>
            <a:ext cx="2724150" cy="2619375"/>
          </a:xfrm>
          <a:prstGeom prst="rect">
            <a:avLst/>
          </a:prstGeom>
        </p:spPr>
      </p:pic>
      <p:pic>
        <p:nvPicPr>
          <p:cNvPr id="14" name="Group 1684839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390525" y="7410450"/>
            <a:ext cx="3076575" cy="2619375"/>
          </a:xfrm>
          <a:prstGeom prst="rect">
            <a:avLst/>
          </a:prstGeom>
        </p:spPr>
      </p:pic>
      <p:sp>
        <p:nvSpPr>
          <p:cNvPr id="15" name="Bitrix24 Sync"/>
          <p:cNvSpPr/>
          <p:nvPr/>
        </p:nvSpPr>
        <p:spPr>
          <a:xfrm>
            <a:off x="1000125" y="495300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Bitrix24 Sync</a:t>
            </a:r>
            <a:endParaRPr lang="en-US" sz="3375" dirty="0"/>
          </a:p>
        </p:txBody>
      </p:sp>
      <p:sp>
        <p:nvSpPr>
          <p:cNvPr id="16" name="Chats  Channels"/>
          <p:cNvSpPr/>
          <p:nvPr/>
        </p:nvSpPr>
        <p:spPr>
          <a:xfrm>
            <a:off x="13354050" y="495300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Chats &amp; Channels</a:t>
            </a:r>
            <a:endParaRPr lang="en-US" sz="3375" dirty="0"/>
          </a:p>
        </p:txBody>
      </p:sp>
      <p:sp>
        <p:nvSpPr>
          <p:cNvPr id="17" name="Work time tracking"/>
          <p:cNvSpPr/>
          <p:nvPr/>
        </p:nvSpPr>
        <p:spPr>
          <a:xfrm>
            <a:off x="5876925" y="4124325"/>
            <a:ext cx="330517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Work time tracking</a:t>
            </a:r>
            <a:endParaRPr lang="en-US" sz="3375" dirty="0"/>
          </a:p>
        </p:txBody>
      </p:sp>
      <p:sp>
        <p:nvSpPr>
          <p:cNvPr id="18" name="Calendar"/>
          <p:cNvSpPr/>
          <p:nvPr/>
        </p:nvSpPr>
        <p:spPr>
          <a:xfrm>
            <a:off x="9334500" y="4124325"/>
            <a:ext cx="32099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Calendar</a:t>
            </a:r>
            <a:endParaRPr lang="en-US" sz="3375" dirty="0"/>
          </a:p>
        </p:txBody>
      </p:sp>
      <p:sp>
        <p:nvSpPr>
          <p:cNvPr id="19" name="Online documents"/>
          <p:cNvSpPr/>
          <p:nvPr/>
        </p:nvSpPr>
        <p:spPr>
          <a:xfrm>
            <a:off x="13163550" y="4124325"/>
            <a:ext cx="430530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Online documents</a:t>
            </a:r>
            <a:endParaRPr lang="en-US" sz="3375" dirty="0"/>
          </a:p>
        </p:txBody>
      </p:sp>
      <p:sp>
        <p:nvSpPr>
          <p:cNvPr id="20" name="Collaboration that knows no borders"/>
          <p:cNvSpPr/>
          <p:nvPr/>
        </p:nvSpPr>
        <p:spPr>
          <a:xfrm>
            <a:off x="6334125" y="571500"/>
            <a:ext cx="5610225" cy="255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Collaboration that knows no borders</a:t>
            </a:r>
            <a:endParaRPr lang="en-US" sz="6000" dirty="0"/>
          </a:p>
        </p:txBody>
      </p:sp>
      <p:sp>
        <p:nvSpPr>
          <p:cNvPr id="21" name="Workflow automation"/>
          <p:cNvSpPr/>
          <p:nvPr/>
        </p:nvSpPr>
        <p:spPr>
          <a:xfrm>
            <a:off x="3819525" y="9172575"/>
            <a:ext cx="235267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Workflow automation</a:t>
            </a:r>
            <a:endParaRPr lang="en-US" sz="2025" dirty="0"/>
          </a:p>
        </p:txBody>
      </p:sp>
      <p:sp>
        <p:nvSpPr>
          <p:cNvPr id="22" name="Work reports"/>
          <p:cNvSpPr/>
          <p:nvPr/>
        </p:nvSpPr>
        <p:spPr>
          <a:xfrm>
            <a:off x="6619875" y="9172575"/>
            <a:ext cx="248602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Work reports</a:t>
            </a:r>
            <a:endParaRPr lang="en-US" sz="2025" dirty="0"/>
          </a:p>
        </p:txBody>
      </p:sp>
      <p:sp>
        <p:nvSpPr>
          <p:cNvPr id="23" name="Cloud storage"/>
          <p:cNvSpPr/>
          <p:nvPr/>
        </p:nvSpPr>
        <p:spPr>
          <a:xfrm>
            <a:off x="9477375" y="9172575"/>
            <a:ext cx="25527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Cloud storage</a:t>
            </a:r>
            <a:endParaRPr lang="en-US" sz="2025" dirty="0"/>
          </a:p>
        </p:txBody>
      </p:sp>
      <p:sp>
        <p:nvSpPr>
          <p:cNvPr id="24" name="Posts  comments"/>
          <p:cNvSpPr/>
          <p:nvPr/>
        </p:nvSpPr>
        <p:spPr>
          <a:xfrm>
            <a:off x="12372975" y="9172575"/>
            <a:ext cx="26289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Posts &amp; comments
</a:t>
            </a:r>
            <a:br/>
            <a:endParaRPr lang="en-US" sz="2025" dirty="0"/>
          </a:p>
        </p:txBody>
      </p:sp>
      <p:sp>
        <p:nvSpPr>
          <p:cNvPr id="25" name="Mobile Check-In"/>
          <p:cNvSpPr/>
          <p:nvPr/>
        </p:nvSpPr>
        <p:spPr>
          <a:xfrm>
            <a:off x="15211425" y="9172575"/>
            <a:ext cx="27432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Mobile Check-In
</a:t>
            </a:r>
            <a:br/>
            <a:endParaRPr lang="en-US" sz="2025" dirty="0"/>
          </a:p>
        </p:txBody>
      </p:sp>
      <p:sp>
        <p:nvSpPr>
          <p:cNvPr id="26" name="AI-generatedtexts and ideas"/>
          <p:cNvSpPr/>
          <p:nvPr/>
        </p:nvSpPr>
        <p:spPr>
          <a:xfrm>
            <a:off x="504825" y="9172575"/>
            <a:ext cx="283845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AI-generated texts and ideas
</a:t>
            </a:r>
            <a:br/>
            <a:endParaRPr lang="en-US" sz="20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. Web design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1500" y="695325"/>
            <a:ext cx="1104900" cy="1104900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2867025"/>
            <a:ext cx="7915275" cy="3648075"/>
          </a:xfrm>
          <a:prstGeom prst="rect">
            <a:avLst/>
          </a:prstGeom>
        </p:spPr>
      </p:pic>
      <p:pic>
        <p:nvPicPr>
          <p:cNvPr id="6" name="4pipelines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372600" y="981075"/>
            <a:ext cx="8915400" cy="8086725"/>
          </a:xfrm>
          <a:prstGeom prst="rect">
            <a:avLst/>
          </a:prstGeom>
        </p:spPr>
      </p:pic>
      <p:pic>
        <p:nvPicPr>
          <p:cNvPr id="7" name="1.2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401050" y="3457575"/>
            <a:ext cx="3086100" cy="6400800"/>
          </a:xfrm>
          <a:prstGeom prst="rect">
            <a:avLst/>
          </a:prstGeom>
        </p:spPr>
      </p:pic>
      <p:sp>
        <p:nvSpPr>
          <p:cNvPr id="8" name="Chat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Chat
</a:t>
            </a:r>
            <a:br/>
            <a:endParaRPr lang="en-US" sz="6000" dirty="0"/>
          </a:p>
        </p:txBody>
      </p:sp>
      <p:sp>
        <p:nvSpPr>
          <p:cNvPr id="9" name="Strictly internal company chat"/>
          <p:cNvSpPr/>
          <p:nvPr/>
        </p:nvSpPr>
        <p:spPr>
          <a:xfrm>
            <a:off x="1038225" y="2871788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Strictly internal company chat</a:t>
            </a:r>
            <a:endParaRPr lang="en-US" sz="2025" dirty="0"/>
          </a:p>
        </p:txBody>
      </p:sp>
      <p:sp>
        <p:nvSpPr>
          <p:cNvPr id="10" name="Integrated with CoPilot AI-generated texts and ideas"/>
          <p:cNvSpPr/>
          <p:nvPr/>
        </p:nvSpPr>
        <p:spPr>
          <a:xfrm>
            <a:off x="1038225" y="3393622"/>
            <a:ext cx="7553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Integrated with CoPilot (AI-generated texts and ideas) </a:t>
            </a:r>
            <a:endParaRPr lang="en-US" sz="2025" dirty="0"/>
          </a:p>
        </p:txBody>
      </p:sp>
      <p:sp>
        <p:nvSpPr>
          <p:cNvPr id="11" name="Personal and group chats"/>
          <p:cNvSpPr/>
          <p:nvPr/>
        </p:nvSpPr>
        <p:spPr>
          <a:xfrm>
            <a:off x="1038225" y="3899808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Personal and group chats</a:t>
            </a:r>
            <a:endParaRPr lang="en-US" sz="2025" dirty="0"/>
          </a:p>
        </p:txBody>
      </p:sp>
      <p:sp>
        <p:nvSpPr>
          <p:cNvPr id="12" name="Pinned messages"/>
          <p:cNvSpPr/>
          <p:nvPr/>
        </p:nvSpPr>
        <p:spPr>
          <a:xfrm>
            <a:off x="1038225" y="4388305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Pinned messages</a:t>
            </a:r>
            <a:endParaRPr lang="en-US" sz="2025" dirty="0"/>
          </a:p>
        </p:txBody>
      </p:sp>
      <p:sp>
        <p:nvSpPr>
          <p:cNvPr id="13" name="Forwarded messages"/>
          <p:cNvSpPr/>
          <p:nvPr/>
        </p:nvSpPr>
        <p:spPr>
          <a:xfrm>
            <a:off x="1038225" y="4844144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Forwarded messages</a:t>
            </a:r>
            <a:endParaRPr lang="en-US" sz="2025" dirty="0"/>
          </a:p>
        </p:txBody>
      </p:sp>
      <p:sp>
        <p:nvSpPr>
          <p:cNvPr id="14" name="Cross-chat communication"/>
          <p:cNvSpPr/>
          <p:nvPr/>
        </p:nvSpPr>
        <p:spPr>
          <a:xfrm>
            <a:off x="1038225" y="5320394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Cross-chat communication</a:t>
            </a:r>
            <a:endParaRPr lang="en-US" sz="2025" dirty="0"/>
          </a:p>
        </p:txBody>
      </p:sp>
      <p:sp>
        <p:nvSpPr>
          <p:cNvPr id="15" name="Emojis reactions and GIFs"/>
          <p:cNvSpPr/>
          <p:nvPr/>
        </p:nvSpPr>
        <p:spPr>
          <a:xfrm>
            <a:off x="1038225" y="5807530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Emojis, reactions, and GIFs</a:t>
            </a:r>
            <a:endParaRPr lang="en-US" sz="2025" dirty="0"/>
          </a:p>
        </p:txBody>
      </p:sp>
      <p:sp>
        <p:nvSpPr>
          <p:cNvPr id="16" name="Quick chat search"/>
          <p:cNvSpPr/>
          <p:nvPr/>
        </p:nvSpPr>
        <p:spPr>
          <a:xfrm>
            <a:off x="1038225" y="6283780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Quick chat search</a:t>
            </a:r>
            <a:endParaRPr lang="en-US" sz="20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s / Set 5 / Icon 17. Рупор сообщение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0550" y="733425"/>
            <a:ext cx="1028700" cy="1028700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2867025"/>
            <a:ext cx="7915275" cy="1781175"/>
          </a:xfrm>
          <a:prstGeom prst="rect">
            <a:avLst/>
          </a:prstGeom>
        </p:spPr>
      </p:pic>
      <p:pic>
        <p:nvPicPr>
          <p:cNvPr id="6" name="4pipelines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372600" y="981075"/>
            <a:ext cx="8915400" cy="8086725"/>
          </a:xfrm>
          <a:prstGeom prst="rect">
            <a:avLst/>
          </a:prstGeom>
        </p:spPr>
      </p:pic>
      <p:pic>
        <p:nvPicPr>
          <p:cNvPr id="7" name="1.2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401050" y="3457575"/>
            <a:ext cx="3086100" cy="6400800"/>
          </a:xfrm>
          <a:prstGeom prst="rect">
            <a:avLst/>
          </a:prstGeom>
        </p:spPr>
      </p:pic>
      <p:pic>
        <p:nvPicPr>
          <p:cNvPr id="8" name="Group 168477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57225" y="5057775"/>
            <a:ext cx="6896100" cy="942975"/>
          </a:xfrm>
          <a:prstGeom prst="rect">
            <a:avLst/>
          </a:prstGeom>
        </p:spPr>
      </p:pic>
      <p:sp>
        <p:nvSpPr>
          <p:cNvPr id="9" name="Channels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Channels</a:t>
            </a:r>
            <a:endParaRPr lang="en-US" sz="6000" dirty="0"/>
          </a:p>
        </p:txBody>
      </p:sp>
      <p:sp>
        <p:nvSpPr>
          <p:cNvPr id="10" name="Posts threads comments reactions"/>
          <p:cNvSpPr/>
          <p:nvPr/>
        </p:nvSpPr>
        <p:spPr>
          <a:xfrm>
            <a:off x="1038225" y="2894580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Posts, threads, comments, reactions</a:t>
            </a:r>
            <a:endParaRPr lang="en-US" sz="2025" dirty="0"/>
          </a:p>
        </p:txBody>
      </p:sp>
      <p:sp>
        <p:nvSpPr>
          <p:cNvPr id="11" name="Strictly corporate adding external users is optional"/>
          <p:cNvSpPr/>
          <p:nvPr/>
        </p:nvSpPr>
        <p:spPr>
          <a:xfrm>
            <a:off x="1009650" y="3455196"/>
            <a:ext cx="7553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Strictly corporate (adding external users is optional)</a:t>
            </a:r>
            <a:endParaRPr lang="en-US" sz="2025" dirty="0"/>
          </a:p>
        </p:txBody>
      </p:sp>
      <p:sp>
        <p:nvSpPr>
          <p:cNvPr id="12" name="Every department and team can have their own channels"/>
          <p:cNvSpPr/>
          <p:nvPr/>
        </p:nvSpPr>
        <p:spPr>
          <a:xfrm>
            <a:off x="1038225" y="3916477"/>
            <a:ext cx="7553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Every department and team can have their own channels</a:t>
            </a:r>
            <a:endParaRPr lang="en-US" sz="2025" dirty="0"/>
          </a:p>
        </p:txBody>
      </p:sp>
      <p:sp>
        <p:nvSpPr>
          <p:cNvPr id="13" name="Custom access permissions view only view and comment etc"/>
          <p:cNvSpPr/>
          <p:nvPr/>
        </p:nvSpPr>
        <p:spPr>
          <a:xfrm>
            <a:off x="1038225" y="4305639"/>
            <a:ext cx="6953250" cy="6977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Custom access permissions (view only, view and comment, etc.)</a:t>
            </a:r>
            <a:endParaRPr lang="en-US" sz="2025" dirty="0"/>
          </a:p>
        </p:txBody>
      </p:sp>
      <p:sp>
        <p:nvSpPr>
          <p:cNvPr id="14" name="Great for company announcements employee onboarding industry news etc"/>
          <p:cNvSpPr/>
          <p:nvPr/>
        </p:nvSpPr>
        <p:spPr>
          <a:xfrm>
            <a:off x="1038225" y="5067300"/>
            <a:ext cx="6534150" cy="1094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Great for company announcements, employee onboarding, industry news, etc.</a:t>
            </a:r>
            <a:endParaRPr lang="en-US" sz="20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. Web design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1500" y="695325"/>
            <a:ext cx="1104900" cy="1104900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7225" y="2867025"/>
            <a:ext cx="7067550" cy="1781175"/>
          </a:xfrm>
          <a:prstGeom prst="rect">
            <a:avLst/>
          </a:prstGeom>
        </p:spPr>
      </p:pic>
      <p:pic>
        <p:nvPicPr>
          <p:cNvPr id="6" name="4pipelines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372600" y="981075"/>
            <a:ext cx="8915400" cy="8086725"/>
          </a:xfrm>
          <a:prstGeom prst="rect">
            <a:avLst/>
          </a:prstGeom>
        </p:spPr>
      </p:pic>
      <p:pic>
        <p:nvPicPr>
          <p:cNvPr id="7" name="1.2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401050" y="3457575"/>
            <a:ext cx="3086100" cy="6400800"/>
          </a:xfrm>
          <a:prstGeom prst="rect">
            <a:avLst/>
          </a:prstGeom>
        </p:spPr>
      </p:pic>
      <p:sp>
        <p:nvSpPr>
          <p:cNvPr id="8" name="Bitrix24 Sync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Bitrix24 Sync</a:t>
            </a:r>
            <a:endParaRPr lang="en-US" sz="6000" dirty="0"/>
          </a:p>
        </p:txBody>
      </p:sp>
      <p:sp>
        <p:nvSpPr>
          <p:cNvPr id="9" name="Up to 100 participants"/>
          <p:cNvSpPr/>
          <p:nvPr/>
        </p:nvSpPr>
        <p:spPr>
          <a:xfrm>
            <a:off x="1038225" y="2876550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100 participants</a:t>
            </a:r>
            <a:endParaRPr lang="en-US" sz="2025" dirty="0"/>
          </a:p>
        </p:txBody>
      </p:sp>
      <p:sp>
        <p:nvSpPr>
          <p:cNvPr id="10" name="No time limit"/>
          <p:cNvSpPr/>
          <p:nvPr/>
        </p:nvSpPr>
        <p:spPr>
          <a:xfrm>
            <a:off x="1038225" y="3426280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No time limit</a:t>
            </a:r>
            <a:endParaRPr lang="en-US" sz="2025" dirty="0"/>
          </a:p>
        </p:txBody>
      </p:sp>
      <p:sp>
        <p:nvSpPr>
          <p:cNvPr id="11" name="Invite external users to your call"/>
          <p:cNvSpPr/>
          <p:nvPr/>
        </p:nvSpPr>
        <p:spPr>
          <a:xfrm>
            <a:off x="1038225" y="3871913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Invite external users to your call</a:t>
            </a:r>
            <a:endParaRPr lang="en-US" sz="2025" dirty="0"/>
          </a:p>
        </p:txBody>
      </p:sp>
      <p:sp>
        <p:nvSpPr>
          <p:cNvPr id="12" name="Call recording custom backgrounds and screen sharing"/>
          <p:cNvSpPr/>
          <p:nvPr/>
        </p:nvSpPr>
        <p:spPr>
          <a:xfrm>
            <a:off x="1038225" y="4355306"/>
            <a:ext cx="6705600" cy="6303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Call recording, custom backgrounds and screen sharing</a:t>
            </a:r>
            <a:endParaRPr lang="en-US" sz="20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s / Set 3 / Icon 07. Плей стрелка проиграть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9600" y="676275"/>
            <a:ext cx="1143000" cy="1143000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2867025"/>
            <a:ext cx="7067550" cy="1343025"/>
          </a:xfrm>
          <a:prstGeom prst="rect">
            <a:avLst/>
          </a:prstGeom>
        </p:spPr>
      </p:pic>
      <p:pic>
        <p:nvPicPr>
          <p:cNvPr id="6" name="Group 168478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7225" y="4657725"/>
            <a:ext cx="7067550" cy="285750"/>
          </a:xfrm>
          <a:prstGeom prst="rect">
            <a:avLst/>
          </a:prstGeom>
        </p:spPr>
      </p:pic>
      <p:pic>
        <p:nvPicPr>
          <p:cNvPr id="7" name="4pipelines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372600" y="981075"/>
            <a:ext cx="8915400" cy="8086725"/>
          </a:xfrm>
          <a:prstGeom prst="rect">
            <a:avLst/>
          </a:prstGeom>
        </p:spPr>
      </p:pic>
      <p:pic>
        <p:nvPicPr>
          <p:cNvPr id="8" name="1.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401050" y="3457575"/>
            <a:ext cx="3086100" cy="6400800"/>
          </a:xfrm>
          <a:prstGeom prst="rect">
            <a:avLst/>
          </a:prstGeom>
        </p:spPr>
      </p:pic>
      <p:sp>
        <p:nvSpPr>
          <p:cNvPr id="9" name="Mobile check-in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Mobile check-in</a:t>
            </a:r>
            <a:endParaRPr lang="en-US" sz="6000" dirty="0"/>
          </a:p>
        </p:txBody>
      </p:sp>
      <p:sp>
        <p:nvSpPr>
          <p:cNvPr id="10" name="Fun and engaging way to start your day"/>
          <p:cNvSpPr/>
          <p:nvPr/>
        </p:nvSpPr>
        <p:spPr>
          <a:xfrm>
            <a:off x="1038225" y="2893219"/>
            <a:ext cx="66198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Fun and engaging way to start your day</a:t>
            </a:r>
            <a:endParaRPr lang="en-US" sz="2025" dirty="0"/>
          </a:p>
        </p:txBody>
      </p:sp>
      <p:sp>
        <p:nvSpPr>
          <p:cNvPr id="11" name="Great for remote team management"/>
          <p:cNvSpPr/>
          <p:nvPr/>
        </p:nvSpPr>
        <p:spPr>
          <a:xfrm>
            <a:off x="1038225" y="3453835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Great for remote team management</a:t>
            </a:r>
            <a:endParaRPr lang="en-US" sz="2025" dirty="0"/>
          </a:p>
        </p:txBody>
      </p:sp>
      <p:sp>
        <p:nvSpPr>
          <p:cNvPr id="12" name="Helps to sync your team across various locations and even time zones"/>
          <p:cNvSpPr/>
          <p:nvPr/>
        </p:nvSpPr>
        <p:spPr>
          <a:xfrm>
            <a:off x="1038225" y="3888581"/>
            <a:ext cx="6705600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Helps to sync your team across various locations and even time zones</a:t>
            </a:r>
            <a:endParaRPr lang="en-US" sz="2025" dirty="0"/>
          </a:p>
        </p:txBody>
      </p:sp>
      <p:sp>
        <p:nvSpPr>
          <p:cNvPr id="13" name="Ideal for organizing your team and get everyone ready for work in the morning"/>
          <p:cNvSpPr/>
          <p:nvPr/>
        </p:nvSpPr>
        <p:spPr>
          <a:xfrm>
            <a:off x="1038225" y="4660106"/>
            <a:ext cx="6705600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Ideal for organizing your team and get everyone ready for work in the morning</a:t>
            </a:r>
            <a:endParaRPr lang="en-US" sz="20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. Web design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1500" y="695325"/>
            <a:ext cx="1104900" cy="1104900"/>
          </a:xfrm>
          <a:prstGeom prst="rect">
            <a:avLst/>
          </a:prstGeom>
        </p:spPr>
      </p:pic>
      <p:pic>
        <p:nvPicPr>
          <p:cNvPr id="5" name="Group 168476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2867025"/>
            <a:ext cx="7067550" cy="307181"/>
          </a:xfrm>
          <a:prstGeom prst="rect">
            <a:avLst/>
          </a:prstGeom>
        </p:spPr>
      </p:pic>
      <p:pic>
        <p:nvPicPr>
          <p:cNvPr id="6" name="Group 1684770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7225" y="3364706"/>
            <a:ext cx="6979196" cy="285750"/>
          </a:xfrm>
          <a:prstGeom prst="rect">
            <a:avLst/>
          </a:prstGeom>
        </p:spPr>
      </p:pic>
      <p:pic>
        <p:nvPicPr>
          <p:cNvPr id="7" name="Group 168477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57225" y="3840956"/>
            <a:ext cx="6905625" cy="285750"/>
          </a:xfrm>
          <a:prstGeom prst="rect">
            <a:avLst/>
          </a:prstGeom>
        </p:spPr>
      </p:pic>
      <p:pic>
        <p:nvPicPr>
          <p:cNvPr id="8" name="Group 1684784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57225" y="4633913"/>
            <a:ext cx="7029450" cy="310753"/>
          </a:xfrm>
          <a:prstGeom prst="rect">
            <a:avLst/>
          </a:prstGeom>
        </p:spPr>
      </p:pic>
      <p:pic>
        <p:nvPicPr>
          <p:cNvPr id="9" name="Group 1684785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57225" y="5444049"/>
            <a:ext cx="7029450" cy="285750"/>
          </a:xfrm>
          <a:prstGeom prst="rect">
            <a:avLst/>
          </a:prstGeom>
        </p:spPr>
      </p:pic>
      <p:pic>
        <p:nvPicPr>
          <p:cNvPr id="10" name="Group 1684786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657225" y="5906691"/>
            <a:ext cx="7029450" cy="285750"/>
          </a:xfrm>
          <a:prstGeom prst="rect">
            <a:avLst/>
          </a:prstGeom>
        </p:spPr>
      </p:pic>
      <p:pic>
        <p:nvPicPr>
          <p:cNvPr id="11" name="Group 1684825" descr="preencoded.png"/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9372600" y="981075"/>
            <a:ext cx="8915400" cy="8086725"/>
          </a:xfrm>
          <a:prstGeom prst="rect">
            <a:avLst/>
          </a:prstGeom>
        </p:spPr>
      </p:pic>
      <p:pic>
        <p:nvPicPr>
          <p:cNvPr id="12" name="Rectangle 3468858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9963150" y="2809875"/>
            <a:ext cx="876300" cy="371475"/>
          </a:xfrm>
          <a:prstGeom prst="rect">
            <a:avLst/>
          </a:prstGeom>
        </p:spPr>
      </p:pic>
      <p:pic>
        <p:nvPicPr>
          <p:cNvPr id="13" name="Group 1684864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8401050" y="3457575"/>
            <a:ext cx="3067050" cy="6400800"/>
          </a:xfrm>
          <a:prstGeom prst="rect">
            <a:avLst/>
          </a:prstGeom>
        </p:spPr>
      </p:pic>
      <p:sp>
        <p:nvSpPr>
          <p:cNvPr id="14" name="Calendar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Calendar
</a:t>
            </a:r>
            <a:br/>
            <a:endParaRPr lang="en-US" sz="6000" dirty="0"/>
          </a:p>
        </p:txBody>
      </p:sp>
      <p:sp>
        <p:nvSpPr>
          <p:cNvPr id="15" name="Personal group and company calendars"/>
          <p:cNvSpPr/>
          <p:nvPr/>
        </p:nvSpPr>
        <p:spPr>
          <a:xfrm>
            <a:off x="1038225" y="2869406"/>
            <a:ext cx="670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Personal, group and company calendars</a:t>
            </a:r>
            <a:endParaRPr lang="en-US" sz="2025" dirty="0"/>
          </a:p>
        </p:txBody>
      </p:sp>
      <p:sp>
        <p:nvSpPr>
          <p:cNvPr id="16" name="Public and private events"/>
          <p:cNvSpPr/>
          <p:nvPr/>
        </p:nvSpPr>
        <p:spPr>
          <a:xfrm>
            <a:off x="1038225" y="3416585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Public and private events</a:t>
            </a:r>
            <a:endParaRPr lang="en-US" sz="2025" dirty="0"/>
          </a:p>
        </p:txBody>
      </p:sp>
      <p:sp>
        <p:nvSpPr>
          <p:cNvPr id="17" name="Open slots easy to schedule meetings with external users"/>
          <p:cNvSpPr/>
          <p:nvPr/>
        </p:nvSpPr>
        <p:spPr>
          <a:xfrm>
            <a:off x="1038225" y="3821395"/>
            <a:ext cx="6543675" cy="6650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Open slots (easy to schedule meetings with external users) </a:t>
            </a:r>
            <a:endParaRPr lang="en-US" sz="2025" dirty="0"/>
          </a:p>
        </p:txBody>
      </p:sp>
      <p:sp>
        <p:nvSpPr>
          <p:cNvPr id="18" name="Shared slots for events with multiple participants even across different time zones"/>
          <p:cNvSpPr/>
          <p:nvPr/>
        </p:nvSpPr>
        <p:spPr>
          <a:xfrm>
            <a:off x="1038225" y="4612141"/>
            <a:ext cx="6667500" cy="708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Shared slots (for events with multiple participants, even across different time zones)</a:t>
            </a:r>
            <a:endParaRPr lang="en-US" sz="2025" dirty="0"/>
          </a:p>
        </p:txBody>
      </p:sp>
      <p:sp>
        <p:nvSpPr>
          <p:cNvPr id="19" name="Flexible access rights"/>
          <p:cNvSpPr/>
          <p:nvPr/>
        </p:nvSpPr>
        <p:spPr>
          <a:xfrm>
            <a:off x="1038225" y="5489804"/>
            <a:ext cx="66675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Flexible access rights</a:t>
            </a:r>
            <a:endParaRPr lang="en-US" sz="2025" dirty="0"/>
          </a:p>
        </p:txBody>
      </p:sp>
      <p:sp>
        <p:nvSpPr>
          <p:cNvPr id="20" name="Two-way sync with Outlook and Google Calendars"/>
          <p:cNvSpPr/>
          <p:nvPr/>
        </p:nvSpPr>
        <p:spPr>
          <a:xfrm>
            <a:off x="1038225" y="5963332"/>
            <a:ext cx="66675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Two-way sync with Outlook and Google Calendars</a:t>
            </a:r>
            <a:endParaRPr lang="en-US" sz="2025" dirty="0"/>
          </a:p>
        </p:txBody>
      </p:sp>
      <p:sp>
        <p:nvSpPr>
          <p:cNvPr id="21" name="May 2024"/>
          <p:cNvSpPr/>
          <p:nvPr/>
        </p:nvSpPr>
        <p:spPr>
          <a:xfrm>
            <a:off x="9963150" y="2828925"/>
            <a:ext cx="7524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SF Pro Display Regular" pitchFamily="34" charset="0"/>
                <a:ea typeface="SF Pro Display Regular" pitchFamily="34" charset="-122"/>
                <a:cs typeface="SF Pro Display Regular" pitchFamily="34" charset="-120"/>
              </a:rPr>
              <a:t>May,</a:t>
            </a:r>
            <a:r>
              <a:rPr lang="en-US" sz="1275" dirty="0">
                <a:solidFill>
                  <a:srgbClr val="B1B1B1"/>
                </a:solidFill>
                <a:latin typeface="SF Pro Display Regular" pitchFamily="34" charset="0"/>
                <a:ea typeface="SF Pro Display Regular" pitchFamily="34" charset="-122"/>
                <a:cs typeface="SF Pro Display Regular" pitchFamily="34" charset="-120"/>
              </a:rPr>
              <a:t> 2024</a:t>
            </a:r>
            <a:endParaRPr lang="en-US" sz="127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bitrix24design_style_illustration_glassmorphism_3d_light_backgr_f2f019e9-6357-45d6-afc1-8066bf1b4cc4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Rectangle 346865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5" name="Rectangle 346864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12096750" cy="10287000"/>
          </a:xfrm>
          <a:prstGeom prst="rect">
            <a:avLst/>
          </a:prstGeom>
        </p:spPr>
      </p:pic>
      <p:pic>
        <p:nvPicPr>
          <p:cNvPr id="6" name="Ellipse 5138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077450" y="1733550"/>
            <a:ext cx="8210550" cy="8553450"/>
          </a:xfrm>
          <a:prstGeom prst="rect">
            <a:avLst/>
          </a:prstGeom>
        </p:spPr>
      </p:pic>
      <p:pic>
        <p:nvPicPr>
          <p:cNvPr id="7" name="Rectangle 346864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57375" y="400050"/>
            <a:ext cx="9163050" cy="9591675"/>
          </a:xfrm>
          <a:prstGeom prst="rect">
            <a:avLst/>
          </a:prstGeom>
        </p:spPr>
      </p:pic>
      <p:pic>
        <p:nvPicPr>
          <p:cNvPr id="8" name="Rectangle 346864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61925" y="6877050"/>
            <a:ext cx="1485900" cy="1485900"/>
          </a:xfrm>
          <a:prstGeom prst="rect">
            <a:avLst/>
          </a:prstGeom>
        </p:spPr>
      </p:pic>
      <p:pic>
        <p:nvPicPr>
          <p:cNvPr id="9" name="Rectangle 3468647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71450" y="8496300"/>
            <a:ext cx="1485900" cy="1485900"/>
          </a:xfrm>
          <a:prstGeom prst="rect">
            <a:avLst/>
          </a:prstGeom>
        </p:spPr>
      </p:pic>
      <p:pic>
        <p:nvPicPr>
          <p:cNvPr id="10" name="Icon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47700" y="7419975"/>
            <a:ext cx="495902" cy="397233"/>
          </a:xfrm>
          <a:prstGeom prst="rect">
            <a:avLst/>
          </a:prstGeom>
        </p:spPr>
      </p:pic>
      <p:pic>
        <p:nvPicPr>
          <p:cNvPr id="11" name="Vector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655248" y="8972550"/>
            <a:ext cx="523875" cy="542925"/>
          </a:xfrm>
          <a:prstGeom prst="rect">
            <a:avLst/>
          </a:prstGeom>
        </p:spPr>
      </p:pic>
      <p:pic>
        <p:nvPicPr>
          <p:cNvPr id="12" name="Rectangle 3468642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71450" y="400050"/>
            <a:ext cx="1485900" cy="1485900"/>
          </a:xfrm>
          <a:prstGeom prst="rect">
            <a:avLst/>
          </a:prstGeom>
        </p:spPr>
      </p:pic>
      <p:pic>
        <p:nvPicPr>
          <p:cNvPr id="13" name="Icon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647700" y="942975"/>
            <a:ext cx="522866" cy="407260"/>
          </a:xfrm>
          <a:prstGeom prst="rect">
            <a:avLst/>
          </a:prstGeom>
        </p:spPr>
      </p:pic>
      <p:pic>
        <p:nvPicPr>
          <p:cNvPr id="14" name="Rectangle 3468643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71450" y="2019300"/>
            <a:ext cx="1485900" cy="1485900"/>
          </a:xfrm>
          <a:prstGeom prst="rect">
            <a:avLst/>
          </a:prstGeom>
        </p:spPr>
      </p:pic>
      <p:pic>
        <p:nvPicPr>
          <p:cNvPr id="15" name="Icon" descr="preencoded.png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647700" y="2514600"/>
            <a:ext cx="491907" cy="491907"/>
          </a:xfrm>
          <a:prstGeom prst="rect">
            <a:avLst/>
          </a:prstGeom>
        </p:spPr>
      </p:pic>
      <p:pic>
        <p:nvPicPr>
          <p:cNvPr id="16" name="Rectangle 3468645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71450" y="5257800"/>
            <a:ext cx="1485900" cy="1485900"/>
          </a:xfrm>
          <a:prstGeom prst="rect">
            <a:avLst/>
          </a:prstGeom>
        </p:spPr>
      </p:pic>
      <p:pic>
        <p:nvPicPr>
          <p:cNvPr id="17" name="Icon" descr="preencoded.png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647700" y="5810250"/>
            <a:ext cx="533628" cy="388841"/>
          </a:xfrm>
          <a:prstGeom prst="rect">
            <a:avLst/>
          </a:prstGeom>
        </p:spPr>
      </p:pic>
      <p:pic>
        <p:nvPicPr>
          <p:cNvPr id="18" name="Rectangle 3468644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71450" y="3638550"/>
            <a:ext cx="1485900" cy="1485900"/>
          </a:xfrm>
          <a:prstGeom prst="rect">
            <a:avLst/>
          </a:prstGeom>
        </p:spPr>
      </p:pic>
      <p:pic>
        <p:nvPicPr>
          <p:cNvPr id="19" name="Icon" descr="preencoded.png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647700" y="4162425"/>
            <a:ext cx="491907" cy="429295"/>
          </a:xfrm>
          <a:prstGeom prst="rect">
            <a:avLst/>
          </a:prstGeom>
        </p:spPr>
      </p:pic>
      <p:sp>
        <p:nvSpPr>
          <p:cNvPr id="20" name="HR  Automation"/>
          <p:cNvSpPr/>
          <p:nvPr/>
        </p:nvSpPr>
        <p:spPr>
          <a:xfrm>
            <a:off x="2457450" y="3476625"/>
            <a:ext cx="8153400" cy="2466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150"/>
              </a:lnSpc>
              <a:buNone/>
            </a:pPr>
            <a:r>
              <a:rPr lang="en-US" sz="9150" dirty="0">
                <a:solidFill>
                  <a:srgbClr val="282828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HR &amp; Automation</a:t>
            </a:r>
            <a:endParaRPr lang="en-US" sz="9150" dirty="0"/>
          </a:p>
        </p:txBody>
      </p:sp>
      <p:sp>
        <p:nvSpPr>
          <p:cNvPr id="21" name="Manage employee records track working hours and automate workflows"/>
          <p:cNvSpPr/>
          <p:nvPr/>
        </p:nvSpPr>
        <p:spPr>
          <a:xfrm>
            <a:off x="2457450" y="6219825"/>
            <a:ext cx="6115050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Manage employee records, track working hours and automate workflows
</a:t>
            </a:r>
            <a:br/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2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3260091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oup 8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067550" y="1047750"/>
            <a:ext cx="4152900" cy="836062"/>
          </a:xfrm>
          <a:prstGeom prst="rect">
            <a:avLst/>
          </a:prstGeom>
        </p:spPr>
      </p:pic>
      <p:pic>
        <p:nvPicPr>
          <p:cNvPr id="5" name="Group 168482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1550" y="4619625"/>
            <a:ext cx="5248275" cy="5667375"/>
          </a:xfrm>
          <a:prstGeom prst="rect">
            <a:avLst/>
          </a:prstGeom>
        </p:spPr>
      </p:pic>
      <p:pic>
        <p:nvPicPr>
          <p:cNvPr id="6" name="Group 168482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077700" y="4648200"/>
            <a:ext cx="5248275" cy="5638800"/>
          </a:xfrm>
          <a:prstGeom prst="rect">
            <a:avLst/>
          </a:prstGeom>
        </p:spPr>
      </p:pic>
      <p:pic>
        <p:nvPicPr>
          <p:cNvPr id="7" name="Group 168482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524625" y="4648200"/>
            <a:ext cx="5248275" cy="5638800"/>
          </a:xfrm>
          <a:prstGeom prst="rect">
            <a:avLst/>
          </a:prstGeom>
        </p:spPr>
      </p:pic>
      <p:sp>
        <p:nvSpPr>
          <p:cNvPr id="8" name="AI-powered online workspace for the whole companywith tools for every department"/>
          <p:cNvSpPr/>
          <p:nvPr/>
        </p:nvSpPr>
        <p:spPr>
          <a:xfrm>
            <a:off x="3705225" y="2343150"/>
            <a:ext cx="1022985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AI-powered online workspace for the whole company, with tools for every department
</a:t>
            </a:r>
            <a:br/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3000" dirty="0"/>
          </a:p>
        </p:txBody>
      </p:sp>
      <p:sp>
        <p:nvSpPr>
          <p:cNvPr id="9" name="For any  every business"/>
          <p:cNvSpPr/>
          <p:nvPr/>
        </p:nvSpPr>
        <p:spPr>
          <a:xfrm>
            <a:off x="1628775" y="6553200"/>
            <a:ext cx="3933825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For any &amp; every business
</a:t>
            </a:r>
            <a:br/>
            <a:endParaRPr lang="en-US" sz="3375" dirty="0"/>
          </a:p>
        </p:txBody>
      </p:sp>
      <p:sp>
        <p:nvSpPr>
          <p:cNvPr id="10" name="Bitrix24 fits teams of any size and work model office remote or hybrid It can be easily scaled from 1 to 10000 users"/>
          <p:cNvSpPr/>
          <p:nvPr/>
        </p:nvSpPr>
        <p:spPr>
          <a:xfrm>
            <a:off x="1276350" y="7877175"/>
            <a:ext cx="47148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D0D0D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Bitrix24 fits teams of any size and work model: office, remote, or hybrid. It can be easily scaled from 1 to 10,000 users
</a:t>
            </a:r>
            <a:br/>
            <a:endParaRPr lang="en-US" sz="2025" dirty="0"/>
          </a:p>
        </p:txBody>
      </p:sp>
      <p:sp>
        <p:nvSpPr>
          <p:cNvPr id="11" name="Business-friendly pricing"/>
          <p:cNvSpPr/>
          <p:nvPr/>
        </p:nvSpPr>
        <p:spPr>
          <a:xfrm>
            <a:off x="12763500" y="6581775"/>
            <a:ext cx="3933825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Business-friendly pricing</a:t>
            </a:r>
            <a:endParaRPr lang="en-US" sz="3375" dirty="0"/>
          </a:p>
        </p:txBody>
      </p:sp>
      <p:sp>
        <p:nvSpPr>
          <p:cNvPr id="12" name="Each Bitrix24 plan has a user limit and a fixed monthlyyearly fee which means you can keep adding users at no additional cost"/>
          <p:cNvSpPr/>
          <p:nvPr/>
        </p:nvSpPr>
        <p:spPr>
          <a:xfrm>
            <a:off x="12382500" y="7905750"/>
            <a:ext cx="47148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Each Bitrix24 plan has a user limit and a fixed monthly/yearly fee, which means you can keep adding users at no additional cost
</a:t>
            </a:r>
            <a:br/>
            <a:endParaRPr lang="en-US" sz="2025" dirty="0"/>
          </a:p>
        </p:txBody>
      </p:sp>
      <p:sp>
        <p:nvSpPr>
          <p:cNvPr id="13" name="All-in-one solution"/>
          <p:cNvSpPr/>
          <p:nvPr/>
        </p:nvSpPr>
        <p:spPr>
          <a:xfrm>
            <a:off x="7153275" y="6581775"/>
            <a:ext cx="3933825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All-in-one 
solution</a:t>
            </a:r>
            <a:endParaRPr lang="en-US" sz="3375" dirty="0"/>
          </a:p>
        </p:txBody>
      </p:sp>
      <p:sp>
        <p:nvSpPr>
          <p:cNvPr id="14" name="Bitrix24 features CRM tasks chat video calls calendar file storage online documents automation and 30 other tools"/>
          <p:cNvSpPr/>
          <p:nvPr/>
        </p:nvSpPr>
        <p:spPr>
          <a:xfrm>
            <a:off x="6800850" y="7905750"/>
            <a:ext cx="47148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Bitrix24 features CRM, tasks, chat, video calls, calendar, file storage, online documents, automation, and 30+ other tools
</a:t>
            </a:r>
            <a:br/>
            <a:endParaRPr lang="en-US" sz="202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. Black clock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9125" y="733425"/>
            <a:ext cx="1019175" cy="1019175"/>
          </a:xfrm>
          <a:prstGeom prst="rect">
            <a:avLst/>
          </a:prstGeom>
        </p:spPr>
      </p:pic>
      <p:pic>
        <p:nvPicPr>
          <p:cNvPr id="5" name="4pipelines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72600" y="981075"/>
            <a:ext cx="8915400" cy="7353300"/>
          </a:xfrm>
          <a:prstGeom prst="rect">
            <a:avLst/>
          </a:prstGeom>
        </p:spPr>
      </p:pic>
      <p:pic>
        <p:nvPicPr>
          <p:cNvPr id="6" name="1.2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01050" y="3457575"/>
            <a:ext cx="3086100" cy="6400800"/>
          </a:xfrm>
          <a:prstGeom prst="rect">
            <a:avLst/>
          </a:prstGeom>
        </p:spPr>
      </p:pic>
      <p:pic>
        <p:nvPicPr>
          <p:cNvPr id="7" name="Frame 16845935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7225" y="2857500"/>
            <a:ext cx="7067550" cy="1738313"/>
          </a:xfrm>
          <a:prstGeom prst="rect">
            <a:avLst/>
          </a:prstGeom>
        </p:spPr>
      </p:pic>
      <p:sp>
        <p:nvSpPr>
          <p:cNvPr id="8" name="Employee time management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Employee time management
</a:t>
            </a:r>
            <a:br/>
            <a:endParaRPr lang="en-US" sz="6000" dirty="0"/>
          </a:p>
        </p:txBody>
      </p:sp>
      <p:sp>
        <p:nvSpPr>
          <p:cNvPr id="9" name="Online time clock"/>
          <p:cNvSpPr/>
          <p:nvPr/>
        </p:nvSpPr>
        <p:spPr>
          <a:xfrm>
            <a:off x="1038225" y="2890158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Online time clock</a:t>
            </a:r>
            <a:endParaRPr lang="en-US" sz="2025" dirty="0"/>
          </a:p>
        </p:txBody>
      </p:sp>
      <p:sp>
        <p:nvSpPr>
          <p:cNvPr id="10" name="Absence chart"/>
          <p:cNvSpPr/>
          <p:nvPr/>
        </p:nvSpPr>
        <p:spPr>
          <a:xfrm>
            <a:off x="1038225" y="3407230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Absence chart</a:t>
            </a:r>
            <a:endParaRPr lang="en-US" sz="2025" dirty="0"/>
          </a:p>
        </p:txBody>
      </p:sp>
      <p:sp>
        <p:nvSpPr>
          <p:cNvPr id="11" name="Shift schedule"/>
          <p:cNvSpPr/>
          <p:nvPr/>
        </p:nvSpPr>
        <p:spPr>
          <a:xfrm>
            <a:off x="1038225" y="3896407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Shift schedule</a:t>
            </a:r>
            <a:endParaRPr lang="en-US" sz="2025" dirty="0"/>
          </a:p>
        </p:txBody>
      </p:sp>
      <p:sp>
        <p:nvSpPr>
          <p:cNvPr id="12" name="Work time tracking"/>
          <p:cNvSpPr/>
          <p:nvPr/>
        </p:nvSpPr>
        <p:spPr>
          <a:xfrm>
            <a:off x="1038225" y="4348844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Work time tracking</a:t>
            </a:r>
            <a:endParaRPr lang="en-US" sz="20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. Doc check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0550" y="704850"/>
            <a:ext cx="1076325" cy="1076325"/>
          </a:xfrm>
          <a:prstGeom prst="rect">
            <a:avLst/>
          </a:prstGeom>
        </p:spPr>
      </p:pic>
      <p:pic>
        <p:nvPicPr>
          <p:cNvPr id="5" name="4pipelines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72600" y="981075"/>
            <a:ext cx="8915400" cy="6619875"/>
          </a:xfrm>
          <a:prstGeom prst="rect">
            <a:avLst/>
          </a:prstGeom>
        </p:spPr>
      </p:pic>
      <p:pic>
        <p:nvPicPr>
          <p:cNvPr id="6" name="1.2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01050" y="3457575"/>
            <a:ext cx="3086100" cy="6400800"/>
          </a:xfrm>
          <a:prstGeom prst="rect">
            <a:avLst/>
          </a:prstGeom>
        </p:spPr>
      </p:pic>
      <p:pic>
        <p:nvPicPr>
          <p:cNvPr id="7" name="Frame 16845935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7225" y="2857500"/>
            <a:ext cx="7067550" cy="1733550"/>
          </a:xfrm>
          <a:prstGeom prst="rect">
            <a:avLst/>
          </a:prstGeom>
        </p:spPr>
      </p:pic>
      <p:sp>
        <p:nvSpPr>
          <p:cNvPr id="8" name="Work reports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Work reports</a:t>
            </a:r>
            <a:endParaRPr lang="en-US" sz="6000" dirty="0"/>
          </a:p>
        </p:txBody>
      </p:sp>
      <p:sp>
        <p:nvSpPr>
          <p:cNvPr id="9" name="Daily weekly monthly reports"/>
          <p:cNvSpPr/>
          <p:nvPr/>
        </p:nvSpPr>
        <p:spPr>
          <a:xfrm>
            <a:off x="1038225" y="2857500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Daily, weekly, monthly reports</a:t>
            </a:r>
            <a:endParaRPr lang="en-US" sz="2025" dirty="0"/>
          </a:p>
        </p:txBody>
      </p:sp>
      <p:sp>
        <p:nvSpPr>
          <p:cNvPr id="10" name="Customizable to your liking"/>
          <p:cNvSpPr/>
          <p:nvPr/>
        </p:nvSpPr>
        <p:spPr>
          <a:xfrm>
            <a:off x="1038225" y="3362325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Customizable to your liking</a:t>
            </a:r>
            <a:endParaRPr lang="en-US" sz="2025" dirty="0"/>
          </a:p>
        </p:txBody>
      </p:sp>
      <p:sp>
        <p:nvSpPr>
          <p:cNvPr id="11" name="Report scoring  KPIs"/>
          <p:cNvSpPr/>
          <p:nvPr/>
        </p:nvSpPr>
        <p:spPr>
          <a:xfrm>
            <a:off x="1038225" y="3896407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Report scoring + KPIs</a:t>
            </a:r>
            <a:endParaRPr lang="en-US" sz="2025" dirty="0"/>
          </a:p>
        </p:txBody>
      </p:sp>
      <p:sp>
        <p:nvSpPr>
          <p:cNvPr id="12" name="Automatic reminders and notifications"/>
          <p:cNvSpPr/>
          <p:nvPr/>
        </p:nvSpPr>
        <p:spPr>
          <a:xfrm>
            <a:off x="1038225" y="4348844"/>
            <a:ext cx="62103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Automatic reminders and notifications</a:t>
            </a:r>
            <a:endParaRPr lang="en-US" sz="20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0886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. Workflow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2925" y="676275"/>
            <a:ext cx="1162050" cy="1162050"/>
          </a:xfrm>
          <a:prstGeom prst="rect">
            <a:avLst/>
          </a:prstGeom>
        </p:spPr>
      </p:pic>
      <p:pic>
        <p:nvPicPr>
          <p:cNvPr id="5" name="blue contacts 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72600" y="981075"/>
            <a:ext cx="8915400" cy="7972425"/>
          </a:xfrm>
          <a:prstGeom prst="rect">
            <a:avLst/>
          </a:prstGeom>
        </p:spPr>
      </p:pic>
      <p:pic>
        <p:nvPicPr>
          <p:cNvPr id="6" name="1.2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01050" y="3457575"/>
            <a:ext cx="3086100" cy="6400800"/>
          </a:xfrm>
          <a:prstGeom prst="rect">
            <a:avLst/>
          </a:prstGeom>
        </p:spPr>
      </p:pic>
      <p:pic>
        <p:nvPicPr>
          <p:cNvPr id="7" name="Frame 16845935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7225" y="2857500"/>
            <a:ext cx="8020050" cy="2190750"/>
          </a:xfrm>
          <a:prstGeom prst="rect">
            <a:avLst/>
          </a:prstGeom>
        </p:spPr>
      </p:pic>
      <p:sp>
        <p:nvSpPr>
          <p:cNvPr id="8" name="Workflow automation"/>
          <p:cNvSpPr/>
          <p:nvPr/>
        </p:nvSpPr>
        <p:spPr>
          <a:xfrm>
            <a:off x="2057400" y="786491"/>
            <a:ext cx="7105650" cy="16641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Workflow automation</a:t>
            </a:r>
            <a:endParaRPr lang="en-US" sz="6000" dirty="0"/>
          </a:p>
        </p:txBody>
      </p:sp>
      <p:sp>
        <p:nvSpPr>
          <p:cNvPr id="9" name="Smart Process Automation custom entities in CRM"/>
          <p:cNvSpPr/>
          <p:nvPr/>
        </p:nvSpPr>
        <p:spPr>
          <a:xfrm>
            <a:off x="1076325" y="2911930"/>
            <a:ext cx="79248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Smart Process Automation (custom entities in CRM)</a:t>
            </a:r>
            <a:endParaRPr lang="en-US" sz="2025" dirty="0"/>
          </a:p>
        </p:txBody>
      </p:sp>
      <p:sp>
        <p:nvSpPr>
          <p:cNvPr id="10" name="Automation rules  triggers in CRM and tasks"/>
          <p:cNvSpPr/>
          <p:nvPr/>
        </p:nvSpPr>
        <p:spPr>
          <a:xfrm>
            <a:off x="1038225" y="3405869"/>
            <a:ext cx="71913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Automation rules &amp; triggers in CRM and tasks</a:t>
            </a:r>
            <a:endParaRPr lang="en-US" sz="2025" dirty="0"/>
          </a:p>
        </p:txBody>
      </p:sp>
      <p:sp>
        <p:nvSpPr>
          <p:cNvPr id="11" name="Expenses purchase and other forms"/>
          <p:cNvSpPr/>
          <p:nvPr/>
        </p:nvSpPr>
        <p:spPr>
          <a:xfrm>
            <a:off x="1038225" y="3861708"/>
            <a:ext cx="69437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Expenses, purchase, and other forms</a:t>
            </a:r>
            <a:endParaRPr lang="en-US" sz="2025" dirty="0"/>
          </a:p>
        </p:txBody>
      </p:sp>
      <p:sp>
        <p:nvSpPr>
          <p:cNvPr id="12" name="Online store automation"/>
          <p:cNvSpPr/>
          <p:nvPr/>
        </p:nvSpPr>
        <p:spPr>
          <a:xfrm>
            <a:off x="1038225" y="4348844"/>
            <a:ext cx="699135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Online store automation</a:t>
            </a:r>
            <a:endParaRPr lang="en-US" sz="2025" dirty="0"/>
          </a:p>
        </p:txBody>
      </p:sp>
      <p:sp>
        <p:nvSpPr>
          <p:cNvPr id="13" name="Automated Solutions"/>
          <p:cNvSpPr/>
          <p:nvPr/>
        </p:nvSpPr>
        <p:spPr>
          <a:xfrm>
            <a:off x="1038225" y="4806044"/>
            <a:ext cx="699135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Automated Solutions</a:t>
            </a:r>
            <a:endParaRPr lang="en-US" sz="20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22897199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Rectangle 346864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57375" y="400050"/>
            <a:ext cx="9163050" cy="9591675"/>
          </a:xfrm>
          <a:prstGeom prst="rect">
            <a:avLst/>
          </a:prstGeom>
        </p:spPr>
      </p:pic>
      <p:pic>
        <p:nvPicPr>
          <p:cNvPr id="5" name="Rectangle 346864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1450" y="400050"/>
            <a:ext cx="1485900" cy="1485900"/>
          </a:xfrm>
          <a:prstGeom prst="rect">
            <a:avLst/>
          </a:prstGeom>
        </p:spPr>
      </p:pic>
      <p:pic>
        <p:nvPicPr>
          <p:cNvPr id="6" name="Rectangle 346864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1450" y="2019300"/>
            <a:ext cx="1485900" cy="1485900"/>
          </a:xfrm>
          <a:prstGeom prst="rect">
            <a:avLst/>
          </a:prstGeom>
        </p:spPr>
      </p:pic>
      <p:pic>
        <p:nvPicPr>
          <p:cNvPr id="7" name="Rectangle 346864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1450" y="3638550"/>
            <a:ext cx="1485900" cy="1485900"/>
          </a:xfrm>
          <a:prstGeom prst="rect">
            <a:avLst/>
          </a:prstGeom>
        </p:spPr>
      </p:pic>
      <p:pic>
        <p:nvPicPr>
          <p:cNvPr id="8" name="Rectangle 346864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1450" y="5257800"/>
            <a:ext cx="1485900" cy="1485900"/>
          </a:xfrm>
          <a:prstGeom prst="rect">
            <a:avLst/>
          </a:prstGeom>
        </p:spPr>
      </p:pic>
      <p:pic>
        <p:nvPicPr>
          <p:cNvPr id="9" name="Rectangle 346864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1925" y="6877050"/>
            <a:ext cx="1485900" cy="1485900"/>
          </a:xfrm>
          <a:prstGeom prst="rect">
            <a:avLst/>
          </a:prstGeom>
        </p:spPr>
      </p:pic>
      <p:pic>
        <p:nvPicPr>
          <p:cNvPr id="10" name="Rectangle 346864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1450" y="8496300"/>
            <a:ext cx="1485900" cy="1485900"/>
          </a:xfrm>
          <a:prstGeom prst="rect">
            <a:avLst/>
          </a:prstGeom>
        </p:spPr>
      </p:pic>
      <p:pic>
        <p:nvPicPr>
          <p:cNvPr id="11" name="Icon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700" y="942975"/>
            <a:ext cx="522866" cy="407260"/>
          </a:xfrm>
          <a:prstGeom prst="rect">
            <a:avLst/>
          </a:prstGeom>
        </p:spPr>
      </p:pic>
      <p:pic>
        <p:nvPicPr>
          <p:cNvPr id="12" name="Icon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47700" y="2514600"/>
            <a:ext cx="491907" cy="491907"/>
          </a:xfrm>
          <a:prstGeom prst="rect">
            <a:avLst/>
          </a:prstGeom>
        </p:spPr>
      </p:pic>
      <p:pic>
        <p:nvPicPr>
          <p:cNvPr id="13" name="Icon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47700" y="4162425"/>
            <a:ext cx="491907" cy="429295"/>
          </a:xfrm>
          <a:prstGeom prst="rect">
            <a:avLst/>
          </a:prstGeom>
        </p:spPr>
      </p:pic>
      <p:pic>
        <p:nvPicPr>
          <p:cNvPr id="14" name="Icon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47700" y="5810250"/>
            <a:ext cx="533628" cy="388841"/>
          </a:xfrm>
          <a:prstGeom prst="rect">
            <a:avLst/>
          </a:prstGeom>
        </p:spPr>
      </p:pic>
      <p:pic>
        <p:nvPicPr>
          <p:cNvPr id="15" name="Icon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47700" y="7419975"/>
            <a:ext cx="495902" cy="397233"/>
          </a:xfrm>
          <a:prstGeom prst="rect">
            <a:avLst/>
          </a:prstGeom>
        </p:spPr>
      </p:pic>
      <p:pic>
        <p:nvPicPr>
          <p:cNvPr id="16" name="Vector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55248" y="8972550"/>
            <a:ext cx="523875" cy="542925"/>
          </a:xfrm>
          <a:prstGeom prst="rect">
            <a:avLst/>
          </a:prstGeom>
        </p:spPr>
      </p:pic>
      <p:sp>
        <p:nvSpPr>
          <p:cNvPr id="17" name="CoPilot"/>
          <p:cNvSpPr/>
          <p:nvPr/>
        </p:nvSpPr>
        <p:spPr>
          <a:xfrm>
            <a:off x="2457450" y="3124200"/>
            <a:ext cx="5800725" cy="1914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725"/>
              </a:lnSpc>
              <a:buNone/>
            </a:pPr>
            <a:r>
              <a:rPr lang="en-US" sz="9150" dirty="0">
                <a:solidFill>
                  <a:srgbClr val="282828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CoPilot
</a:t>
            </a:r>
            <a:br/>
            <a:endParaRPr lang="en-US" sz="9150" dirty="0"/>
          </a:p>
        </p:txBody>
      </p:sp>
      <p:sp>
        <p:nvSpPr>
          <p:cNvPr id="18" name="Create original ideas promotional texts thread summaries and more - in one click"/>
          <p:cNvSpPr/>
          <p:nvPr/>
        </p:nvSpPr>
        <p:spPr>
          <a:xfrm>
            <a:off x="2457450" y="4800600"/>
            <a:ext cx="6115050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Create original ideas, promotional texts, thread summaries, and more - in one click</a:t>
            </a:r>
            <a:endParaRPr lang="en-US" sz="22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Vector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0975" y="7387549"/>
            <a:ext cx="2755072" cy="2619437"/>
          </a:xfrm>
          <a:prstGeom prst="rect">
            <a:avLst/>
          </a:prstGeom>
        </p:spPr>
      </p:pic>
      <p:pic>
        <p:nvPicPr>
          <p:cNvPr id="4" name="Vector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162300" y="7387549"/>
            <a:ext cx="2755072" cy="2619437"/>
          </a:xfrm>
          <a:prstGeom prst="rect">
            <a:avLst/>
          </a:prstGeom>
        </p:spPr>
      </p:pic>
      <p:pic>
        <p:nvPicPr>
          <p:cNvPr id="5" name="Vector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0500" y="3619458"/>
            <a:ext cx="2738117" cy="3437483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0975" y="257175"/>
            <a:ext cx="5650016" cy="3183168"/>
          </a:xfrm>
          <a:prstGeom prst="rect">
            <a:avLst/>
          </a:prstGeom>
        </p:spPr>
      </p:pic>
      <p:pic>
        <p:nvPicPr>
          <p:cNvPr id="7" name="Vector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2439650" y="3171825"/>
            <a:ext cx="5648325" cy="3905250"/>
          </a:xfrm>
          <a:prstGeom prst="rect">
            <a:avLst/>
          </a:prstGeom>
        </p:spPr>
      </p:pic>
      <p:pic>
        <p:nvPicPr>
          <p:cNvPr id="8" name="Vector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143625" y="7408738"/>
            <a:ext cx="2750833" cy="2619437"/>
          </a:xfrm>
          <a:prstGeom prst="rect">
            <a:avLst/>
          </a:prstGeom>
        </p:spPr>
      </p:pic>
      <p:pic>
        <p:nvPicPr>
          <p:cNvPr id="9" name="Vector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9124950" y="7408738"/>
            <a:ext cx="3085681" cy="2619437"/>
          </a:xfrm>
          <a:prstGeom prst="rect">
            <a:avLst/>
          </a:prstGeom>
        </p:spPr>
      </p:pic>
      <p:pic>
        <p:nvPicPr>
          <p:cNvPr id="10" name="Vector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181350" y="3619458"/>
            <a:ext cx="2738117" cy="3437483"/>
          </a:xfrm>
          <a:prstGeom prst="rect">
            <a:avLst/>
          </a:prstGeom>
        </p:spPr>
      </p:pic>
      <p:pic>
        <p:nvPicPr>
          <p:cNvPr id="11" name="Vector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439650" y="7387549"/>
            <a:ext cx="5648325" cy="2619437"/>
          </a:xfrm>
          <a:prstGeom prst="rect">
            <a:avLst/>
          </a:prstGeom>
        </p:spPr>
      </p:pic>
      <p:pic>
        <p:nvPicPr>
          <p:cNvPr id="12" name="Vector" descr="preencoded.png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6076950" y="247650"/>
            <a:ext cx="6134100" cy="6810375"/>
          </a:xfrm>
          <a:prstGeom prst="rect">
            <a:avLst/>
          </a:prstGeom>
        </p:spPr>
      </p:pic>
      <p:pic>
        <p:nvPicPr>
          <p:cNvPr id="13" name="Group 1684822" descr="preencoded.png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3705225" y="4229100"/>
            <a:ext cx="1831062" cy="1148652"/>
          </a:xfrm>
          <a:prstGeom prst="rect">
            <a:avLst/>
          </a:prstGeom>
        </p:spPr>
      </p:pic>
      <p:pic>
        <p:nvPicPr>
          <p:cNvPr id="14" name="Group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133475" y="7947041"/>
            <a:ext cx="851951" cy="851953"/>
          </a:xfrm>
          <a:prstGeom prst="rect">
            <a:avLst/>
          </a:prstGeom>
        </p:spPr>
      </p:pic>
      <p:pic>
        <p:nvPicPr>
          <p:cNvPr id="15" name="Clip path group" descr="preencoded.png"/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6991350" y="7828359"/>
            <a:ext cx="1063880" cy="1072357"/>
          </a:xfrm>
          <a:prstGeom prst="rect">
            <a:avLst/>
          </a:prstGeom>
        </p:spPr>
      </p:pic>
      <p:pic>
        <p:nvPicPr>
          <p:cNvPr id="16" name="Group" descr="preencoded.png"/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3810000" y="7569808"/>
            <a:ext cx="1458074" cy="1453829"/>
          </a:xfrm>
          <a:prstGeom prst="rect">
            <a:avLst/>
          </a:prstGeom>
        </p:spPr>
      </p:pic>
      <p:pic>
        <p:nvPicPr>
          <p:cNvPr id="17" name="Icon. Magic Wand" descr="preencoded.png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3733800" y="1171575"/>
            <a:ext cx="2324100" cy="2324100"/>
          </a:xfrm>
          <a:prstGeom prst="rect">
            <a:avLst/>
          </a:prstGeom>
        </p:spPr>
      </p:pic>
      <p:pic>
        <p:nvPicPr>
          <p:cNvPr id="18" name="Star 2" descr="preencoded.png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3724275" y="1695450"/>
            <a:ext cx="714375" cy="714375"/>
          </a:xfrm>
          <a:prstGeom prst="rect">
            <a:avLst/>
          </a:prstGeom>
        </p:spPr>
      </p:pic>
      <p:pic>
        <p:nvPicPr>
          <p:cNvPr id="19" name="Star 3" descr="preencoded.png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5086350" y="1276350"/>
            <a:ext cx="361950" cy="352425"/>
          </a:xfrm>
          <a:prstGeom prst="rect">
            <a:avLst/>
          </a:prstGeom>
        </p:spPr>
      </p:pic>
      <p:pic>
        <p:nvPicPr>
          <p:cNvPr id="20" name="Star 4" descr="preencoded.png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5124450" y="2914650"/>
            <a:ext cx="447675" cy="447675"/>
          </a:xfrm>
          <a:prstGeom prst="rect">
            <a:avLst/>
          </a:prstGeom>
        </p:spPr>
      </p:pic>
      <p:pic>
        <p:nvPicPr>
          <p:cNvPr id="21" name="Vector" descr="preencoded.png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12647577" y="3620528"/>
            <a:ext cx="5253686" cy="667550"/>
          </a:xfrm>
          <a:prstGeom prst="rect">
            <a:avLst/>
          </a:prstGeom>
        </p:spPr>
      </p:pic>
      <p:pic>
        <p:nvPicPr>
          <p:cNvPr id="22" name="Group" descr="preencoded.png"/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12816050" y="3810195"/>
            <a:ext cx="347563" cy="317892"/>
          </a:xfrm>
          <a:prstGeom prst="rect">
            <a:avLst/>
          </a:prstGeom>
        </p:spPr>
      </p:pic>
      <p:pic>
        <p:nvPicPr>
          <p:cNvPr id="23" name="Group" descr="preencoded.png"/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>
            <a:off x="17474242" y="3801717"/>
            <a:ext cx="279746" cy="279746"/>
          </a:xfrm>
          <a:prstGeom prst="rect">
            <a:avLst/>
          </a:prstGeom>
        </p:spPr>
      </p:pic>
      <p:pic>
        <p:nvPicPr>
          <p:cNvPr id="24" name="Group" descr="preencoded.png"/>
          <p:cNvPicPr>
            <a:picLocks noChangeAspect="1"/>
          </p:cNvPicPr>
          <p:nvPr/>
        </p:nvPicPr>
        <p:blipFill>
          <a:blip r:embed="rId40"/>
          <a:srcRect/>
          <a:stretch/>
        </p:blipFill>
        <p:spPr>
          <a:xfrm>
            <a:off x="17058863" y="3759329"/>
            <a:ext cx="368755" cy="368755"/>
          </a:xfrm>
          <a:prstGeom prst="rect">
            <a:avLst/>
          </a:prstGeom>
        </p:spPr>
      </p:pic>
      <p:pic>
        <p:nvPicPr>
          <p:cNvPr id="25" name="Vector" descr="preencoded.png"/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12647577" y="4370756"/>
            <a:ext cx="5253686" cy="1612753"/>
          </a:xfrm>
          <a:prstGeom prst="rect">
            <a:avLst/>
          </a:prstGeom>
        </p:spPr>
      </p:pic>
      <p:pic>
        <p:nvPicPr>
          <p:cNvPr id="26" name="Clip path group" descr="preencoded.png"/>
          <p:cNvPicPr>
            <a:picLocks noChangeAspect="1"/>
          </p:cNvPicPr>
          <p:nvPr/>
        </p:nvPicPr>
        <p:blipFill>
          <a:blip r:embed="rId43"/>
          <a:srcRect/>
          <a:stretch/>
        </p:blipFill>
        <p:spPr>
          <a:xfrm>
            <a:off x="15490974" y="7702330"/>
            <a:ext cx="1300480" cy="1300469"/>
          </a:xfrm>
          <a:prstGeom prst="rect">
            <a:avLst/>
          </a:prstGeom>
        </p:spPr>
      </p:pic>
      <p:pic>
        <p:nvPicPr>
          <p:cNvPr id="27" name="Rectangle" descr="preencoded.png"/>
          <p:cNvPicPr>
            <a:picLocks noChangeAspect="1"/>
          </p:cNvPicPr>
          <p:nvPr/>
        </p:nvPicPr>
        <p:blipFill>
          <a:blip r:embed="rId44"/>
          <a:srcRect/>
          <a:stretch/>
        </p:blipFill>
        <p:spPr>
          <a:xfrm>
            <a:off x="14616586" y="7688484"/>
            <a:ext cx="1415683" cy="1415683"/>
          </a:xfrm>
          <a:prstGeom prst="rect">
            <a:avLst/>
          </a:prstGeom>
        </p:spPr>
      </p:pic>
      <p:pic>
        <p:nvPicPr>
          <p:cNvPr id="28" name="Clip path group" descr="preencoded.png"/>
          <p:cNvPicPr>
            <a:picLocks noChangeAspect="1"/>
          </p:cNvPicPr>
          <p:nvPr/>
        </p:nvPicPr>
        <p:blipFill>
          <a:blip r:embed="rId45"/>
          <a:srcRect/>
          <a:stretch/>
        </p:blipFill>
        <p:spPr>
          <a:xfrm>
            <a:off x="14658689" y="7731361"/>
            <a:ext cx="1247672" cy="1247673"/>
          </a:xfrm>
          <a:prstGeom prst="rect">
            <a:avLst/>
          </a:prstGeom>
        </p:spPr>
      </p:pic>
      <p:pic>
        <p:nvPicPr>
          <p:cNvPr id="29" name="Rectangle" descr="preencoded.png"/>
          <p:cNvPicPr>
            <a:picLocks noChangeAspect="1"/>
          </p:cNvPicPr>
          <p:nvPr/>
        </p:nvPicPr>
        <p:blipFill>
          <a:blip r:embed="rId46"/>
          <a:srcRect/>
          <a:stretch/>
        </p:blipFill>
        <p:spPr>
          <a:xfrm>
            <a:off x="13688337" y="7586760"/>
            <a:ext cx="1458069" cy="1458069"/>
          </a:xfrm>
          <a:prstGeom prst="rect">
            <a:avLst/>
          </a:prstGeom>
        </p:spPr>
      </p:pic>
      <p:pic>
        <p:nvPicPr>
          <p:cNvPr id="30" name="Clip path group" descr="preencoded.png"/>
          <p:cNvPicPr>
            <a:picLocks noChangeAspect="1"/>
          </p:cNvPicPr>
          <p:nvPr/>
        </p:nvPicPr>
        <p:blipFill>
          <a:blip r:embed="rId47"/>
          <a:srcRect/>
          <a:stretch/>
        </p:blipFill>
        <p:spPr>
          <a:xfrm>
            <a:off x="13733866" y="7631776"/>
            <a:ext cx="1286090" cy="1286061"/>
          </a:xfrm>
          <a:prstGeom prst="rect">
            <a:avLst/>
          </a:prstGeom>
        </p:spPr>
      </p:pic>
      <p:pic>
        <p:nvPicPr>
          <p:cNvPr id="31" name="Vector" descr="preencoded.png"/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>
            <a:off x="12439650" y="266700"/>
            <a:ext cx="5648325" cy="2714625"/>
          </a:xfrm>
          <a:prstGeom prst="rect">
            <a:avLst/>
          </a:prstGeom>
        </p:spPr>
      </p:pic>
      <p:pic>
        <p:nvPicPr>
          <p:cNvPr id="32" name="Group 1684824" descr="preencoded.png"/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/>
        </p:blipFill>
        <p:spPr>
          <a:xfrm>
            <a:off x="13256005" y="580402"/>
            <a:ext cx="3729944" cy="1182562"/>
          </a:xfrm>
          <a:prstGeom prst="rect">
            <a:avLst/>
          </a:prstGeom>
        </p:spPr>
      </p:pic>
      <p:pic>
        <p:nvPicPr>
          <p:cNvPr id="33" name="Group 1684823" descr="preencoded.png"/>
          <p:cNvPicPr>
            <a:picLocks noChangeAspect="1"/>
          </p:cNvPicPr>
          <p:nvPr/>
        </p:nvPicPr>
        <p:blipFill>
          <a:blip r:embed="rId52"/>
          <a:srcRect/>
          <a:stretch/>
        </p:blipFill>
        <p:spPr>
          <a:xfrm>
            <a:off x="762000" y="4143375"/>
            <a:ext cx="1703906" cy="1525885"/>
          </a:xfrm>
          <a:prstGeom prst="rect">
            <a:avLst/>
          </a:prstGeom>
        </p:spPr>
      </p:pic>
      <p:pic>
        <p:nvPicPr>
          <p:cNvPr id="34" name="Group" descr="preencoded.png"/>
          <p:cNvPicPr>
            <a:picLocks noChangeAspect="1"/>
          </p:cNvPicPr>
          <p:nvPr/>
        </p:nvPicPr>
        <p:blipFill>
          <a:blip r:embed="rId53"/>
          <a:srcRect/>
          <a:stretch/>
        </p:blipFill>
        <p:spPr>
          <a:xfrm>
            <a:off x="9810750" y="7455368"/>
            <a:ext cx="1708142" cy="1712379"/>
          </a:xfrm>
          <a:prstGeom prst="rect">
            <a:avLst/>
          </a:prstGeom>
        </p:spPr>
      </p:pic>
      <p:pic>
        <p:nvPicPr>
          <p:cNvPr id="35" name="Ellipse 5134" descr="preencoded.png"/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561975" y="1724025"/>
            <a:ext cx="123825" cy="123825"/>
          </a:xfrm>
          <a:prstGeom prst="rect">
            <a:avLst/>
          </a:prstGeom>
        </p:spPr>
      </p:pic>
      <p:pic>
        <p:nvPicPr>
          <p:cNvPr id="36" name="Ellipse 5135" descr="preencoded.png"/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561975" y="2209800"/>
            <a:ext cx="123825" cy="123825"/>
          </a:xfrm>
          <a:prstGeom prst="rect">
            <a:avLst/>
          </a:prstGeom>
        </p:spPr>
      </p:pic>
      <p:pic>
        <p:nvPicPr>
          <p:cNvPr id="37" name="Ellipse 5136" descr="preencoded.png"/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561975" y="2695575"/>
            <a:ext cx="123825" cy="123825"/>
          </a:xfrm>
          <a:prstGeom prst="rect">
            <a:avLst/>
          </a:prstGeom>
        </p:spPr>
      </p:pic>
      <p:pic>
        <p:nvPicPr>
          <p:cNvPr id="38" name="Group 1684659" descr="preencoded.png"/>
          <p:cNvPicPr>
            <a:picLocks noChangeAspect="1"/>
          </p:cNvPicPr>
          <p:nvPr/>
        </p:nvPicPr>
        <p:blipFill>
          <a:blip r:embed="rId56"/>
          <a:srcRect/>
          <a:stretch/>
        </p:blipFill>
        <p:spPr>
          <a:xfrm>
            <a:off x="6591300" y="3267075"/>
            <a:ext cx="5200650" cy="3667125"/>
          </a:xfrm>
          <a:prstGeom prst="rect">
            <a:avLst/>
          </a:prstGeom>
        </p:spPr>
      </p:pic>
      <p:pic>
        <p:nvPicPr>
          <p:cNvPr id="39" name="Group 1684329" descr="preencoded.png"/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rcRect/>
          <a:stretch/>
        </p:blipFill>
        <p:spPr>
          <a:xfrm>
            <a:off x="12896850" y="4543425"/>
            <a:ext cx="200025" cy="200025"/>
          </a:xfrm>
          <a:prstGeom prst="rect">
            <a:avLst/>
          </a:prstGeom>
        </p:spPr>
      </p:pic>
      <p:pic>
        <p:nvPicPr>
          <p:cNvPr id="40" name="Icon. Make Longer" descr="preencoded.png"/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rcRect/>
          <a:stretch/>
        </p:blipFill>
        <p:spPr>
          <a:xfrm>
            <a:off x="12877800" y="4867275"/>
            <a:ext cx="238125" cy="238125"/>
          </a:xfrm>
          <a:prstGeom prst="rect">
            <a:avLst/>
          </a:prstGeom>
        </p:spPr>
      </p:pic>
      <p:pic>
        <p:nvPicPr>
          <p:cNvPr id="41" name="Icon. Text Check" descr="preencoded.png"/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>
            <a:off x="12877800" y="5562600"/>
            <a:ext cx="238125" cy="238125"/>
          </a:xfrm>
          <a:prstGeom prst="rect">
            <a:avLst/>
          </a:prstGeom>
        </p:spPr>
      </p:pic>
      <p:pic>
        <p:nvPicPr>
          <p:cNvPr id="42" name="Vector" descr="preencoded.png"/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rcRect/>
          <a:stretch/>
        </p:blipFill>
        <p:spPr>
          <a:xfrm>
            <a:off x="1876425" y="1600200"/>
            <a:ext cx="409575" cy="1333500"/>
          </a:xfrm>
          <a:prstGeom prst="rect">
            <a:avLst/>
          </a:prstGeom>
        </p:spPr>
      </p:pic>
      <p:pic>
        <p:nvPicPr>
          <p:cNvPr id="43" name="Quote" descr="preencoded.png"/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rcRect/>
          <a:stretch/>
        </p:blipFill>
        <p:spPr>
          <a:xfrm>
            <a:off x="12877800" y="5229225"/>
            <a:ext cx="238125" cy="238125"/>
          </a:xfrm>
          <a:prstGeom prst="rect">
            <a:avLst/>
          </a:prstGeom>
        </p:spPr>
      </p:pic>
      <p:sp>
        <p:nvSpPr>
          <p:cNvPr id="44" name="Set tasks and create checklists"/>
          <p:cNvSpPr/>
          <p:nvPr/>
        </p:nvSpPr>
        <p:spPr>
          <a:xfrm>
            <a:off x="12630150" y="6257925"/>
            <a:ext cx="5305425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Set tasks and create checklists</a:t>
            </a:r>
            <a:endParaRPr lang="en-US" sz="2250" dirty="0"/>
          </a:p>
        </p:txBody>
      </p:sp>
      <p:sp>
        <p:nvSpPr>
          <p:cNvPr id="45" name="Summarize"/>
          <p:cNvSpPr/>
          <p:nvPr/>
        </p:nvSpPr>
        <p:spPr>
          <a:xfrm>
            <a:off x="581025" y="9286875"/>
            <a:ext cx="195262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Summarize</a:t>
            </a:r>
            <a:endParaRPr lang="en-US" sz="1875" dirty="0"/>
          </a:p>
        </p:txBody>
      </p:sp>
      <p:sp>
        <p:nvSpPr>
          <p:cNvPr id="46" name="Autofill fields in CRM"/>
          <p:cNvSpPr/>
          <p:nvPr/>
        </p:nvSpPr>
        <p:spPr>
          <a:xfrm>
            <a:off x="3524250" y="6010275"/>
            <a:ext cx="20478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Autofill fields in CRM</a:t>
            </a:r>
            <a:endParaRPr lang="en-US" sz="2250" dirty="0"/>
          </a:p>
        </p:txBody>
      </p:sp>
      <p:sp>
        <p:nvSpPr>
          <p:cNvPr id="47" name="Call summary"/>
          <p:cNvSpPr/>
          <p:nvPr/>
        </p:nvSpPr>
        <p:spPr>
          <a:xfrm>
            <a:off x="609600" y="5991225"/>
            <a:ext cx="190500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Call summary</a:t>
            </a:r>
            <a:endParaRPr lang="en-US" sz="2250" dirty="0"/>
          </a:p>
        </p:txBody>
      </p:sp>
      <p:sp>
        <p:nvSpPr>
          <p:cNvPr id="48" name="Translate"/>
          <p:cNvSpPr/>
          <p:nvPr/>
        </p:nvSpPr>
        <p:spPr>
          <a:xfrm>
            <a:off x="6153150" y="9286875"/>
            <a:ext cx="27432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Translate</a:t>
            </a:r>
            <a:endParaRPr lang="en-US" sz="1875" dirty="0"/>
          </a:p>
        </p:txBody>
      </p:sp>
      <p:sp>
        <p:nvSpPr>
          <p:cNvPr id="49" name="Compliment"/>
          <p:cNvSpPr/>
          <p:nvPr/>
        </p:nvSpPr>
        <p:spPr>
          <a:xfrm>
            <a:off x="3162300" y="9286875"/>
            <a:ext cx="277177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Compliment</a:t>
            </a:r>
            <a:endParaRPr lang="en-US" sz="1875" dirty="0"/>
          </a:p>
        </p:txBody>
      </p:sp>
      <p:sp>
        <p:nvSpPr>
          <p:cNvPr id="50" name="Bitrix24"/>
          <p:cNvSpPr/>
          <p:nvPr/>
        </p:nvSpPr>
        <p:spPr>
          <a:xfrm>
            <a:off x="7096125" y="600075"/>
            <a:ext cx="408622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Bitrix24</a:t>
            </a:r>
            <a:endParaRPr lang="en-US" sz="6000" dirty="0"/>
          </a:p>
        </p:txBody>
      </p:sp>
      <p:sp>
        <p:nvSpPr>
          <p:cNvPr id="51" name="CoPilot"/>
          <p:cNvSpPr/>
          <p:nvPr/>
        </p:nvSpPr>
        <p:spPr>
          <a:xfrm>
            <a:off x="7219950" y="1438275"/>
            <a:ext cx="38481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CoPilot</a:t>
            </a:r>
            <a:endParaRPr lang="en-US" sz="6000" dirty="0"/>
          </a:p>
        </p:txBody>
      </p:sp>
      <p:sp>
        <p:nvSpPr>
          <p:cNvPr id="52" name="Free"/>
          <p:cNvSpPr/>
          <p:nvPr/>
        </p:nvSpPr>
        <p:spPr>
          <a:xfrm>
            <a:off x="8305800" y="2457450"/>
            <a:ext cx="168592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b="1" dirty="0">
                <a:solidFill>
                  <a:srgbClr val="9E75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Free</a:t>
            </a:r>
            <a:endParaRPr lang="en-US" sz="3000" dirty="0"/>
          </a:p>
        </p:txBody>
      </p:sp>
      <p:sp>
        <p:nvSpPr>
          <p:cNvPr id="53" name="Generate texts and images for your landing pages"/>
          <p:cNvSpPr/>
          <p:nvPr/>
        </p:nvSpPr>
        <p:spPr>
          <a:xfrm>
            <a:off x="12668250" y="9286875"/>
            <a:ext cx="5062950" cy="283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Generate texts and images for your landing pages</a:t>
            </a:r>
            <a:endParaRPr lang="en-US" sz="1875" dirty="0"/>
          </a:p>
        </p:txBody>
      </p:sp>
      <p:sp>
        <p:nvSpPr>
          <p:cNvPr id="54" name="Write compelling copy"/>
          <p:cNvSpPr/>
          <p:nvPr/>
        </p:nvSpPr>
        <p:spPr>
          <a:xfrm>
            <a:off x="9229725" y="9286875"/>
            <a:ext cx="286702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Write compelling copy</a:t>
            </a:r>
            <a:endParaRPr lang="en-US" sz="1875" dirty="0"/>
          </a:p>
        </p:txBody>
      </p:sp>
      <p:sp>
        <p:nvSpPr>
          <p:cNvPr id="55" name="Chat withCoPilot"/>
          <p:cNvSpPr/>
          <p:nvPr/>
        </p:nvSpPr>
        <p:spPr>
          <a:xfrm>
            <a:off x="561975" y="495300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Chat with CoPilot</a:t>
            </a:r>
            <a:endParaRPr lang="en-US" sz="3375" dirty="0"/>
          </a:p>
        </p:txBody>
      </p:sp>
      <p:sp>
        <p:nvSpPr>
          <p:cNvPr id="56" name="Create Discuss Write"/>
          <p:cNvSpPr/>
          <p:nvPr/>
        </p:nvSpPr>
        <p:spPr>
          <a:xfrm>
            <a:off x="923925" y="1562100"/>
            <a:ext cx="1571625" cy="138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Create
Discuss
Write</a:t>
            </a:r>
            <a:endParaRPr lang="en-US" sz="1875" dirty="0"/>
          </a:p>
        </p:txBody>
      </p:sp>
      <p:sp>
        <p:nvSpPr>
          <p:cNvPr id="57" name="Describe the result you desire"/>
          <p:cNvSpPr/>
          <p:nvPr/>
        </p:nvSpPr>
        <p:spPr>
          <a:xfrm>
            <a:off x="13230225" y="3838575"/>
            <a:ext cx="3867150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Describe the result you desire</a:t>
            </a:r>
            <a:endParaRPr lang="en-US" sz="1650" dirty="0"/>
          </a:p>
        </p:txBody>
      </p:sp>
      <p:sp>
        <p:nvSpPr>
          <p:cNvPr id="58" name="Continue task description"/>
          <p:cNvSpPr/>
          <p:nvPr/>
        </p:nvSpPr>
        <p:spPr>
          <a:xfrm>
            <a:off x="13258800" y="4514850"/>
            <a:ext cx="4448175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Continue task description</a:t>
            </a:r>
            <a:endParaRPr lang="en-US" sz="1650" dirty="0"/>
          </a:p>
        </p:txBody>
      </p:sp>
      <p:sp>
        <p:nvSpPr>
          <p:cNvPr id="59" name="Create checklist"/>
          <p:cNvSpPr/>
          <p:nvPr/>
        </p:nvSpPr>
        <p:spPr>
          <a:xfrm>
            <a:off x="13258800" y="4857750"/>
            <a:ext cx="276225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Create checklist</a:t>
            </a:r>
            <a:endParaRPr lang="en-US" sz="1650" dirty="0"/>
          </a:p>
        </p:txBody>
      </p:sp>
      <p:sp>
        <p:nvSpPr>
          <p:cNvPr id="60" name="Simplify task description"/>
          <p:cNvSpPr/>
          <p:nvPr/>
        </p:nvSpPr>
        <p:spPr>
          <a:xfrm>
            <a:off x="13258800" y="5210175"/>
            <a:ext cx="4257675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Simplify task description</a:t>
            </a:r>
            <a:endParaRPr lang="en-US" sz="1650" dirty="0"/>
          </a:p>
        </p:txBody>
      </p:sp>
      <p:sp>
        <p:nvSpPr>
          <p:cNvPr id="61" name="Add encouraging words"/>
          <p:cNvSpPr/>
          <p:nvPr/>
        </p:nvSpPr>
        <p:spPr>
          <a:xfrm>
            <a:off x="13258800" y="5562600"/>
            <a:ext cx="415290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Add encouraging words</a:t>
            </a:r>
            <a:endParaRPr lang="en-US" sz="1650" dirty="0"/>
          </a:p>
        </p:txBody>
      </p:sp>
      <p:sp>
        <p:nvSpPr>
          <p:cNvPr id="62" name="Transcribe a call recording in CRM"/>
          <p:cNvSpPr/>
          <p:nvPr/>
        </p:nvSpPr>
        <p:spPr>
          <a:xfrm>
            <a:off x="13420725" y="1933575"/>
            <a:ext cx="347662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Transcribe a call recording in CRM</a:t>
            </a:r>
            <a:endParaRPr lang="en-US" sz="2250" dirty="0"/>
          </a:p>
        </p:txBody>
      </p:sp>
      <p:sp>
        <p:nvSpPr>
          <p:cNvPr id="63" name="Helps you to become a better you"/>
          <p:cNvSpPr/>
          <p:nvPr/>
        </p:nvSpPr>
        <p:spPr>
          <a:xfrm>
            <a:off x="561975" y="1066800"/>
            <a:ext cx="4829175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325"/>
              </a:lnSpc>
              <a:buNone/>
            </a:pPr>
            <a:r>
              <a:rPr lang="en-US" sz="1875" b="1" dirty="0">
                <a:solidFill>
                  <a:srgbClr val="9E75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Helps you to become a better you</a:t>
            </a:r>
            <a:endParaRPr lang="en-US" sz="1875" dirty="0"/>
          </a:p>
        </p:txBody>
      </p:sp>
      <p:sp>
        <p:nvSpPr>
          <p:cNvPr id="64" name="name_30 CoPilot roles"/>
          <p:cNvSpPr/>
          <p:nvPr/>
        </p:nvSpPr>
        <p:spPr>
          <a:xfrm>
            <a:off x="2428875" y="1809750"/>
            <a:ext cx="1390650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25"/>
              </a:lnSpc>
              <a:buNone/>
            </a:pPr>
            <a:r>
              <a:rPr lang="en-US" sz="1875" b="1" dirty="0">
                <a:solidFill>
                  <a:srgbClr val="9E75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30+ CoPilot roles</a:t>
            </a:r>
            <a:endParaRPr lang="en-US" sz="187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Frame 168459359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7225" y="2857500"/>
            <a:ext cx="7067550" cy="2209800"/>
          </a:xfrm>
          <a:prstGeom prst="rect">
            <a:avLst/>
          </a:prstGeom>
        </p:spPr>
      </p:pic>
      <p:pic>
        <p:nvPicPr>
          <p:cNvPr id="5" name="4pipelines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6300" y="981075"/>
            <a:ext cx="9791700" cy="7877175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3425" y="857250"/>
            <a:ext cx="781050" cy="781050"/>
          </a:xfrm>
          <a:prstGeom prst="rect">
            <a:avLst/>
          </a:prstGeom>
        </p:spPr>
      </p:pic>
      <p:sp>
        <p:nvSpPr>
          <p:cNvPr id="7" name="CoPilot in Chat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CoPilot in Chat</a:t>
            </a:r>
            <a:endParaRPr lang="en-US" sz="6000" dirty="0"/>
          </a:p>
        </p:txBody>
      </p:sp>
      <p:sp>
        <p:nvSpPr>
          <p:cNvPr id="8" name="Unlimited source of ideas"/>
          <p:cNvSpPr/>
          <p:nvPr/>
        </p:nvSpPr>
        <p:spPr>
          <a:xfrm>
            <a:off x="1038225" y="2857500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Unlimited source of ideas</a:t>
            </a:r>
            <a:endParaRPr lang="en-US" sz="2025" dirty="0"/>
          </a:p>
        </p:txBody>
      </p:sp>
      <p:sp>
        <p:nvSpPr>
          <p:cNvPr id="9" name="Remembers the context"/>
          <p:cNvSpPr/>
          <p:nvPr/>
        </p:nvSpPr>
        <p:spPr>
          <a:xfrm>
            <a:off x="1038225" y="3352800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Remembers the context</a:t>
            </a:r>
            <a:endParaRPr lang="en-US" sz="2025" dirty="0"/>
          </a:p>
        </p:txBody>
      </p:sp>
      <p:sp>
        <p:nvSpPr>
          <p:cNvPr id="10" name="Compelling copy on demand"/>
          <p:cNvSpPr/>
          <p:nvPr/>
        </p:nvSpPr>
        <p:spPr>
          <a:xfrm>
            <a:off x="1038225" y="3874635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Compelling copy on demand</a:t>
            </a:r>
            <a:endParaRPr lang="en-US" sz="2025" dirty="0"/>
          </a:p>
        </p:txBody>
      </p:sp>
      <p:sp>
        <p:nvSpPr>
          <p:cNvPr id="11" name="Ideal brainstorming partner"/>
          <p:cNvSpPr/>
          <p:nvPr/>
        </p:nvSpPr>
        <p:spPr>
          <a:xfrm>
            <a:off x="1038225" y="4341360"/>
            <a:ext cx="47244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Ideal brainstorming partner</a:t>
            </a:r>
            <a:endParaRPr lang="en-US" sz="2025" dirty="0"/>
          </a:p>
        </p:txBody>
      </p:sp>
      <p:sp>
        <p:nvSpPr>
          <p:cNvPr id="12" name="Connect third-party AI solutions Google Meta etc"/>
          <p:cNvSpPr/>
          <p:nvPr/>
        </p:nvSpPr>
        <p:spPr>
          <a:xfrm>
            <a:off x="1038225" y="4811486"/>
            <a:ext cx="67056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Connect third-party AI solutions</a:t>
            </a:r>
            <a:endParaRPr lang="en-US" sz="20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Frame 168459359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7225" y="2857500"/>
            <a:ext cx="7067550" cy="1762125"/>
          </a:xfrm>
          <a:prstGeom prst="rect">
            <a:avLst/>
          </a:prstGeom>
        </p:spPr>
      </p:pic>
      <p:pic>
        <p:nvPicPr>
          <p:cNvPr id="5" name="4pipelines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6300" y="981075"/>
            <a:ext cx="9791700" cy="7839075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3425" y="857250"/>
            <a:ext cx="781050" cy="781050"/>
          </a:xfrm>
          <a:prstGeom prst="rect">
            <a:avLst/>
          </a:prstGeom>
        </p:spPr>
      </p:pic>
      <p:sp>
        <p:nvSpPr>
          <p:cNvPr id="7" name="CoPilot in Tasks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CoPilot in Tasks</a:t>
            </a:r>
            <a:endParaRPr lang="en-US" sz="6000" dirty="0"/>
          </a:p>
        </p:txBody>
      </p:sp>
      <p:sp>
        <p:nvSpPr>
          <p:cNvPr id="8" name="AI-generated task descriptions and checklists"/>
          <p:cNvSpPr/>
          <p:nvPr/>
        </p:nvSpPr>
        <p:spPr>
          <a:xfrm>
            <a:off x="1038225" y="2857500"/>
            <a:ext cx="6667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AI-generated task descriptions and checklists</a:t>
            </a:r>
            <a:endParaRPr lang="en-US" sz="2025" dirty="0"/>
          </a:p>
        </p:txBody>
      </p:sp>
      <p:sp>
        <p:nvSpPr>
          <p:cNvPr id="9" name="Get task summary in one click"/>
          <p:cNvSpPr/>
          <p:nvPr/>
        </p:nvSpPr>
        <p:spPr>
          <a:xfrm>
            <a:off x="1038225" y="3429002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Get task summary in one click</a:t>
            </a:r>
            <a:endParaRPr lang="en-US" sz="2025" dirty="0"/>
          </a:p>
        </p:txBody>
      </p:sp>
      <p:sp>
        <p:nvSpPr>
          <p:cNvPr id="10" name="Great ideas on demand"/>
          <p:cNvSpPr/>
          <p:nvPr/>
        </p:nvSpPr>
        <p:spPr>
          <a:xfrm>
            <a:off x="1038225" y="3892324"/>
            <a:ext cx="5852274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Great ideas on demand</a:t>
            </a:r>
            <a:endParaRPr lang="en-US" sz="2025" dirty="0"/>
          </a:p>
        </p:txBody>
      </p:sp>
      <p:sp>
        <p:nvSpPr>
          <p:cNvPr id="11" name="Built-in translator and grammar check tool"/>
          <p:cNvSpPr/>
          <p:nvPr/>
        </p:nvSpPr>
        <p:spPr>
          <a:xfrm>
            <a:off x="1038225" y="4352925"/>
            <a:ext cx="6029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Built-in translator and grammar check tool</a:t>
            </a:r>
            <a:endParaRPr lang="en-US" sz="20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Frame 168459359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7225" y="2857500"/>
            <a:ext cx="7067550" cy="1733550"/>
          </a:xfrm>
          <a:prstGeom prst="rect">
            <a:avLst/>
          </a:prstGeom>
        </p:spPr>
      </p:pic>
      <p:pic>
        <p:nvPicPr>
          <p:cNvPr id="5" name="4pipelines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6300" y="981075"/>
            <a:ext cx="9791700" cy="7953375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3425" y="857250"/>
            <a:ext cx="781050" cy="781050"/>
          </a:xfrm>
          <a:prstGeom prst="rect">
            <a:avLst/>
          </a:prstGeom>
        </p:spPr>
      </p:pic>
      <p:sp>
        <p:nvSpPr>
          <p:cNvPr id="7" name="CoPilot in Feed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CoPilot in Feed</a:t>
            </a:r>
            <a:endParaRPr lang="en-US" sz="6000" dirty="0"/>
          </a:p>
        </p:txBody>
      </p:sp>
      <p:sp>
        <p:nvSpPr>
          <p:cNvPr id="8" name="Built-in CoPilot menu in comments and posts"/>
          <p:cNvSpPr/>
          <p:nvPr/>
        </p:nvSpPr>
        <p:spPr>
          <a:xfrm>
            <a:off x="1038225" y="2857500"/>
            <a:ext cx="6667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Built-in CoPilot menu in comments and posts</a:t>
            </a:r>
            <a:endParaRPr lang="en-US" sz="2025" dirty="0"/>
          </a:p>
        </p:txBody>
      </p:sp>
      <p:sp>
        <p:nvSpPr>
          <p:cNvPr id="9" name="Write texts create ideas and images"/>
          <p:cNvSpPr/>
          <p:nvPr/>
        </p:nvSpPr>
        <p:spPr>
          <a:xfrm>
            <a:off x="1066800" y="3407230"/>
            <a:ext cx="661724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Write texts, create ideas and images</a:t>
            </a:r>
            <a:endParaRPr lang="en-US" sz="2025" dirty="0"/>
          </a:p>
        </p:txBody>
      </p:sp>
      <p:sp>
        <p:nvSpPr>
          <p:cNvPr id="10" name="Praise or criticize peoples posts and comments"/>
          <p:cNvSpPr/>
          <p:nvPr/>
        </p:nvSpPr>
        <p:spPr>
          <a:xfrm>
            <a:off x="1038225" y="3890283"/>
            <a:ext cx="702945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Praise or criticize people’s posts and comments </a:t>
            </a:r>
            <a:endParaRPr lang="en-US" sz="2025" dirty="0"/>
          </a:p>
        </p:txBody>
      </p:sp>
      <p:sp>
        <p:nvSpPr>
          <p:cNvPr id="11" name="Built-in translator and grammar check tool"/>
          <p:cNvSpPr/>
          <p:nvPr/>
        </p:nvSpPr>
        <p:spPr>
          <a:xfrm>
            <a:off x="1038225" y="4367894"/>
            <a:ext cx="6029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262626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Built-in translator and grammar check tool</a:t>
            </a:r>
            <a:endParaRPr lang="en-US" sz="202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trix24design_style_illustration_glassmorphism_3d_image_mobile_187c77a3-b36e-4c13-8fa8-6c05eaa3662a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39050" y="0"/>
            <a:ext cx="10648950" cy="10287000"/>
          </a:xfrm>
          <a:prstGeom prst="rect">
            <a:avLst/>
          </a:prstGeom>
        </p:spPr>
      </p:pic>
      <p:pic>
        <p:nvPicPr>
          <p:cNvPr id="3" name="Rectangle 346885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7639050" cy="10287000"/>
          </a:xfrm>
          <a:prstGeom prst="rect">
            <a:avLst/>
          </a:prstGeom>
        </p:spPr>
      </p:pic>
      <p:pic>
        <p:nvPicPr>
          <p:cNvPr id="4" name="Rectangle 346864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450" y="400050"/>
            <a:ext cx="10591800" cy="9591675"/>
          </a:xfrm>
          <a:prstGeom prst="rect">
            <a:avLst/>
          </a:prstGeom>
        </p:spPr>
      </p:pic>
      <p:pic>
        <p:nvPicPr>
          <p:cNvPr id="5" name="Ellipse 513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13763625" cy="9601200"/>
          </a:xfrm>
          <a:prstGeom prst="rect">
            <a:avLst/>
          </a:prstGeom>
        </p:spPr>
      </p:pic>
      <p:pic>
        <p:nvPicPr>
          <p:cNvPr id="6" name="Ellipse 5140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809625"/>
            <a:ext cx="11058525" cy="9477375"/>
          </a:xfrm>
          <a:prstGeom prst="rect">
            <a:avLst/>
          </a:prstGeom>
        </p:spPr>
      </p:pic>
      <p:pic>
        <p:nvPicPr>
          <p:cNvPr id="7" name="Ellipse 5139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2875" y="1000125"/>
            <a:ext cx="14449425" cy="9286875"/>
          </a:xfrm>
          <a:prstGeom prst="rect">
            <a:avLst/>
          </a:prstGeom>
        </p:spPr>
      </p:pic>
      <p:pic>
        <p:nvPicPr>
          <p:cNvPr id="8" name="Icon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04900" y="3245301"/>
            <a:ext cx="1040946" cy="1457325"/>
          </a:xfrm>
          <a:prstGeom prst="rect">
            <a:avLst/>
          </a:prstGeom>
        </p:spPr>
      </p:pic>
      <p:sp>
        <p:nvSpPr>
          <p:cNvPr id="9" name="Bitrix24 mobile app"/>
          <p:cNvSpPr/>
          <p:nvPr/>
        </p:nvSpPr>
        <p:spPr>
          <a:xfrm>
            <a:off x="2457450" y="3124200"/>
            <a:ext cx="8324850" cy="1914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065"/>
              </a:lnSpc>
              <a:buNone/>
            </a:pPr>
            <a:r>
              <a:rPr lang="en-US" sz="9150" dirty="0">
                <a:solidFill>
                  <a:srgbClr val="282828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Bitrix24 mobile app
</a:t>
            </a:r>
            <a:br/>
            <a:endParaRPr lang="en-US" sz="9150" dirty="0"/>
          </a:p>
        </p:txBody>
      </p:sp>
      <p:sp>
        <p:nvSpPr>
          <p:cNvPr id="10" name="Office in your pocket"/>
          <p:cNvSpPr/>
          <p:nvPr/>
        </p:nvSpPr>
        <p:spPr>
          <a:xfrm>
            <a:off x="2455529" y="5934075"/>
            <a:ext cx="6115050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Office in your pocket
</a:t>
            </a:r>
            <a:br/>
            <a:endParaRPr lang="en-US" sz="22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 1684844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91200" y="247650"/>
            <a:ext cx="6696075" cy="9448800"/>
          </a:xfrm>
          <a:prstGeom prst="rect">
            <a:avLst/>
          </a:prstGeom>
        </p:spPr>
      </p:pic>
      <p:pic>
        <p:nvPicPr>
          <p:cNvPr id="4" name="Group 1684830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2900" y="247650"/>
            <a:ext cx="5248275" cy="2619375"/>
          </a:xfrm>
          <a:prstGeom prst="rect">
            <a:avLst/>
          </a:prstGeom>
        </p:spPr>
      </p:pic>
      <p:pic>
        <p:nvPicPr>
          <p:cNvPr id="5" name="Group 1684847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687300" y="247650"/>
            <a:ext cx="5248275" cy="2039900"/>
          </a:xfrm>
          <a:prstGeom prst="rect">
            <a:avLst/>
          </a:prstGeom>
        </p:spPr>
      </p:pic>
      <p:pic>
        <p:nvPicPr>
          <p:cNvPr id="6" name="Group 168484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687300" y="2447925"/>
            <a:ext cx="5248275" cy="3267075"/>
          </a:xfrm>
          <a:prstGeom prst="rect">
            <a:avLst/>
          </a:prstGeom>
        </p:spPr>
      </p:pic>
      <p:pic>
        <p:nvPicPr>
          <p:cNvPr id="7" name="Group 168484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687300" y="7677150"/>
            <a:ext cx="5248275" cy="2039903"/>
          </a:xfrm>
          <a:prstGeom prst="rect">
            <a:avLst/>
          </a:prstGeom>
        </p:spPr>
      </p:pic>
      <p:pic>
        <p:nvPicPr>
          <p:cNvPr id="8" name="Group 1684850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687300" y="5876925"/>
            <a:ext cx="5248275" cy="1638300"/>
          </a:xfrm>
          <a:prstGeom prst="rect">
            <a:avLst/>
          </a:prstGeom>
        </p:spPr>
      </p:pic>
      <p:pic>
        <p:nvPicPr>
          <p:cNvPr id="9" name="Group 1684846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42900" y="3028950"/>
            <a:ext cx="5248275" cy="6667500"/>
          </a:xfrm>
          <a:prstGeom prst="rect">
            <a:avLst/>
          </a:prstGeom>
        </p:spPr>
      </p:pic>
      <p:pic>
        <p:nvPicPr>
          <p:cNvPr id="10" name="Ellipse 514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5344775" y="1295400"/>
            <a:ext cx="333375" cy="333375"/>
          </a:xfrm>
          <a:prstGeom prst="rect">
            <a:avLst/>
          </a:prstGeom>
        </p:spPr>
      </p:pic>
      <p:pic>
        <p:nvPicPr>
          <p:cNvPr id="11" name="Ellipse 514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5382875" y="1295400"/>
            <a:ext cx="295275" cy="295275"/>
          </a:xfrm>
          <a:prstGeom prst="rect">
            <a:avLst/>
          </a:prstGeom>
        </p:spPr>
      </p:pic>
      <p:sp>
        <p:nvSpPr>
          <p:cNvPr id="12" name="Ideal for working from home or on the go"/>
          <p:cNvSpPr/>
          <p:nvPr/>
        </p:nvSpPr>
        <p:spPr>
          <a:xfrm>
            <a:off x="6076950" y="2609850"/>
            <a:ext cx="6124575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Ideal for working from home or on the go </a:t>
            </a:r>
            <a:endParaRPr lang="en-US" sz="2250" dirty="0"/>
          </a:p>
        </p:txBody>
      </p:sp>
      <p:sp>
        <p:nvSpPr>
          <p:cNvPr id="13" name="Always stay in touch"/>
          <p:cNvSpPr/>
          <p:nvPr/>
        </p:nvSpPr>
        <p:spPr>
          <a:xfrm>
            <a:off x="6715125" y="514350"/>
            <a:ext cx="4848225" cy="1076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Always stay in touch
</a:t>
            </a:r>
            <a:br/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6000" dirty="0"/>
          </a:p>
        </p:txBody>
      </p:sp>
      <p:sp>
        <p:nvSpPr>
          <p:cNvPr id="14" name="Post news write comments and follow your team updates"/>
          <p:cNvSpPr/>
          <p:nvPr/>
        </p:nvSpPr>
        <p:spPr>
          <a:xfrm>
            <a:off x="561975" y="533400"/>
            <a:ext cx="480060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Post news, write comments, and follow your team updates</a:t>
            </a:r>
            <a:endParaRPr lang="en-US" sz="2250" dirty="0"/>
          </a:p>
        </p:txBody>
      </p:sp>
      <p:sp>
        <p:nvSpPr>
          <p:cNvPr id="15" name="Follow task progress get project updates and notifications"/>
          <p:cNvSpPr/>
          <p:nvPr/>
        </p:nvSpPr>
        <p:spPr>
          <a:xfrm>
            <a:off x="12906375" y="450917"/>
            <a:ext cx="4800600" cy="548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Follow task progress, get project updates and notifications</a:t>
            </a:r>
            <a:endParaRPr lang="en-US" sz="2250" dirty="0"/>
          </a:p>
        </p:txBody>
      </p:sp>
      <p:sp>
        <p:nvSpPr>
          <p:cNvPr id="16" name="Schedule meetings and events"/>
          <p:cNvSpPr/>
          <p:nvPr/>
        </p:nvSpPr>
        <p:spPr>
          <a:xfrm>
            <a:off x="12906375" y="2733675"/>
            <a:ext cx="4800600" cy="135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Schedule meetings and events</a:t>
            </a:r>
            <a:endParaRPr lang="en-US" sz="2250" dirty="0"/>
          </a:p>
        </p:txBody>
      </p:sp>
      <p:sp>
        <p:nvSpPr>
          <p:cNvPr id="17" name="Tasks chats and documents at your fingertips"/>
          <p:cNvSpPr/>
          <p:nvPr/>
        </p:nvSpPr>
        <p:spPr>
          <a:xfrm>
            <a:off x="12906375" y="7880412"/>
            <a:ext cx="4800600" cy="548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Tasks, chats, and documents at your fingertips</a:t>
            </a:r>
            <a:br/>
            <a:endParaRPr lang="en-US" sz="2250" dirty="0"/>
          </a:p>
        </p:txBody>
      </p:sp>
      <p:sp>
        <p:nvSpPr>
          <p:cNvPr id="18" name="AI powered-assisstant CoPilot"/>
          <p:cNvSpPr/>
          <p:nvPr/>
        </p:nvSpPr>
        <p:spPr>
          <a:xfrm>
            <a:off x="12906375" y="6080192"/>
            <a:ext cx="4800600" cy="548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AI-powered assistant CoPilot</a:t>
            </a:r>
            <a:endParaRPr lang="en-US" sz="2250" dirty="0"/>
          </a:p>
        </p:txBody>
      </p:sp>
      <p:sp>
        <p:nvSpPr>
          <p:cNvPr id="19" name="Mobile-friendly video calls and conferences"/>
          <p:cNvSpPr/>
          <p:nvPr/>
        </p:nvSpPr>
        <p:spPr>
          <a:xfrm>
            <a:off x="647700" y="3314700"/>
            <a:ext cx="46386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Mobile-friendly video calls and conferences</a:t>
            </a:r>
            <a:endParaRPr lang="en-US" sz="2250" dirty="0"/>
          </a:p>
        </p:txBody>
      </p:sp>
      <p:sp>
        <p:nvSpPr>
          <p:cNvPr id="20" name="name_1"/>
          <p:cNvSpPr/>
          <p:nvPr/>
        </p:nvSpPr>
        <p:spPr>
          <a:xfrm>
            <a:off x="15478125" y="1333500"/>
            <a:ext cx="104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3260091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Rectangle 346864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0550" y="2362200"/>
            <a:ext cx="5514975" cy="3257550"/>
          </a:xfrm>
          <a:prstGeom prst="rect">
            <a:avLst/>
          </a:prstGeom>
        </p:spPr>
      </p:pic>
      <p:pic>
        <p:nvPicPr>
          <p:cNvPr id="5" name="Rectangle 346864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391275" y="5867400"/>
            <a:ext cx="11315700" cy="3905250"/>
          </a:xfrm>
          <a:prstGeom prst="rect">
            <a:avLst/>
          </a:prstGeom>
        </p:spPr>
      </p:pic>
      <p:pic>
        <p:nvPicPr>
          <p:cNvPr id="6" name="Icon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010152" y="4400550"/>
            <a:ext cx="560381" cy="810001"/>
          </a:xfrm>
          <a:prstGeom prst="rect">
            <a:avLst/>
          </a:prstGeom>
        </p:spPr>
      </p:pic>
      <p:pic>
        <p:nvPicPr>
          <p:cNvPr id="7" name="Rectangle 346864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90550" y="5867400"/>
            <a:ext cx="5514975" cy="1838325"/>
          </a:xfrm>
          <a:prstGeom prst="rect">
            <a:avLst/>
          </a:prstGeom>
        </p:spPr>
      </p:pic>
      <p:pic>
        <p:nvPicPr>
          <p:cNvPr id="8" name="Rectangle 3468648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90550" y="7934325"/>
            <a:ext cx="5514975" cy="1838325"/>
          </a:xfrm>
          <a:prstGeom prst="rect">
            <a:avLst/>
          </a:prstGeom>
        </p:spPr>
      </p:pic>
      <p:pic>
        <p:nvPicPr>
          <p:cNvPr id="9" name="Icons / Set 1 / Icon 10. Замок 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752975" y="8572500"/>
            <a:ext cx="1057275" cy="1057275"/>
          </a:xfrm>
          <a:prstGeom prst="rect">
            <a:avLst/>
          </a:prstGeom>
        </p:spPr>
      </p:pic>
      <p:pic>
        <p:nvPicPr>
          <p:cNvPr id="10" name="Icon. Two-step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705350" y="6534150"/>
            <a:ext cx="1162050" cy="1162050"/>
          </a:xfrm>
          <a:prstGeom prst="rect">
            <a:avLst/>
          </a:prstGeom>
        </p:spPr>
      </p:pic>
      <p:pic>
        <p:nvPicPr>
          <p:cNvPr id="11" name="Group 16617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7400925" y="7134225"/>
            <a:ext cx="9286875" cy="2364581"/>
          </a:xfrm>
          <a:prstGeom prst="rect">
            <a:avLst/>
          </a:prstGeom>
        </p:spPr>
      </p:pic>
      <p:pic>
        <p:nvPicPr>
          <p:cNvPr id="12" name="Rectangle 346864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1275" y="2362200"/>
            <a:ext cx="5514975" cy="3257550"/>
          </a:xfrm>
          <a:prstGeom prst="rect">
            <a:avLst/>
          </a:prstGeom>
        </p:spPr>
      </p:pic>
      <p:pic>
        <p:nvPicPr>
          <p:cNvPr id="13" name="Shape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0267950" y="4467225"/>
            <a:ext cx="1052513" cy="742950"/>
          </a:xfrm>
          <a:prstGeom prst="rect">
            <a:avLst/>
          </a:prstGeom>
        </p:spPr>
      </p:pic>
      <p:pic>
        <p:nvPicPr>
          <p:cNvPr id="14" name="Rectangle 346864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92000" y="2362200"/>
            <a:ext cx="5514975" cy="3257550"/>
          </a:xfrm>
          <a:prstGeom prst="rect">
            <a:avLst/>
          </a:prstGeom>
        </p:spPr>
      </p:pic>
      <p:pic>
        <p:nvPicPr>
          <p:cNvPr id="15" name="Icons / Set 1 / Icon 08. Лайк нравится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6068675" y="4105275"/>
            <a:ext cx="1466850" cy="1466850"/>
          </a:xfrm>
          <a:prstGeom prst="rect">
            <a:avLst/>
          </a:prstGeom>
        </p:spPr>
      </p:pic>
      <p:sp>
        <p:nvSpPr>
          <p:cNvPr id="16" name="Data centers"/>
          <p:cNvSpPr/>
          <p:nvPr/>
        </p:nvSpPr>
        <p:spPr>
          <a:xfrm>
            <a:off x="981075" y="3705225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Data centers 
</a:t>
            </a:r>
            <a:br>
              <a:rPr dirty="0"/>
            </a:br>
            <a:endParaRPr lang="en-US" sz="3375" dirty="0"/>
          </a:p>
        </p:txBody>
      </p:sp>
      <p:sp>
        <p:nvSpPr>
          <p:cNvPr id="17" name="Two-step authorization"/>
          <p:cNvSpPr/>
          <p:nvPr/>
        </p:nvSpPr>
        <p:spPr>
          <a:xfrm>
            <a:off x="981075" y="6134100"/>
            <a:ext cx="46482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Two-step
authorization
</a:t>
            </a:r>
            <a:br>
              <a:rPr dirty="0"/>
            </a:b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endParaRPr lang="en-US" sz="2250" dirty="0"/>
          </a:p>
        </p:txBody>
      </p:sp>
      <p:sp>
        <p:nvSpPr>
          <p:cNvPr id="18" name="AES-256 encryption"/>
          <p:cNvSpPr/>
          <p:nvPr/>
        </p:nvSpPr>
        <p:spPr>
          <a:xfrm>
            <a:off x="981075" y="8201025"/>
            <a:ext cx="386715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AES-256 encryption
</a:t>
            </a:r>
            <a:br/>
            <a:endParaRPr lang="en-US" sz="2250" dirty="0"/>
          </a:p>
        </p:txBody>
      </p:sp>
      <p:sp>
        <p:nvSpPr>
          <p:cNvPr id="19" name="Security  reliability first"/>
          <p:cNvSpPr/>
          <p:nvPr/>
        </p:nvSpPr>
        <p:spPr>
          <a:xfrm>
            <a:off x="1647825" y="800100"/>
            <a:ext cx="14992350" cy="1695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Security &amp; reliability first
</a:t>
            </a:r>
            <a:br/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6000" dirty="0"/>
          </a:p>
        </p:txBody>
      </p:sp>
      <p:sp>
        <p:nvSpPr>
          <p:cNvPr id="20" name="Security  reliability first"/>
          <p:cNvSpPr/>
          <p:nvPr/>
        </p:nvSpPr>
        <p:spPr>
          <a:xfrm>
            <a:off x="1647825" y="800100"/>
            <a:ext cx="14992350" cy="1695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Security &amp; reliability first
</a:t>
            </a:r>
            <a:br>
              <a:rPr dirty="0"/>
            </a:br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endParaRPr lang="en-US" sz="6000" dirty="0"/>
          </a:p>
        </p:txBody>
      </p:sp>
      <p:sp>
        <p:nvSpPr>
          <p:cNvPr id="21" name="name_16"/>
          <p:cNvSpPr/>
          <p:nvPr/>
        </p:nvSpPr>
        <p:spPr>
          <a:xfrm>
            <a:off x="981075" y="2495550"/>
            <a:ext cx="1219200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1250"/>
              </a:lnSpc>
              <a:buNone/>
            </a:pPr>
            <a:r>
              <a:rPr lang="en-US" sz="7500" dirty="0">
                <a:solidFill>
                  <a:srgbClr val="282828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16</a:t>
            </a:r>
            <a:endParaRPr lang="en-US" sz="7500" dirty="0"/>
          </a:p>
        </p:txBody>
      </p:sp>
      <p:sp>
        <p:nvSpPr>
          <p:cNvPr id="22" name="GDPR"/>
          <p:cNvSpPr/>
          <p:nvPr/>
        </p:nvSpPr>
        <p:spPr>
          <a:xfrm>
            <a:off x="9353550" y="8820150"/>
            <a:ext cx="1447800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75" dirty="0">
                <a:solidFill>
                  <a:srgbClr val="04293F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GDPR</a:t>
            </a:r>
            <a:endParaRPr lang="en-US" sz="1875" dirty="0"/>
          </a:p>
        </p:txBody>
      </p:sp>
      <p:sp>
        <p:nvSpPr>
          <p:cNvPr id="23" name="ISO 27001"/>
          <p:cNvSpPr/>
          <p:nvPr/>
        </p:nvSpPr>
        <p:spPr>
          <a:xfrm>
            <a:off x="13287375" y="8820150"/>
            <a:ext cx="1447800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75" dirty="0">
                <a:solidFill>
                  <a:srgbClr val="04293F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ISO 27001</a:t>
            </a:r>
            <a:endParaRPr lang="en-US" sz="1875" dirty="0"/>
          </a:p>
        </p:txBody>
      </p:sp>
      <p:sp>
        <p:nvSpPr>
          <p:cNvPr id="24" name="SOC 123"/>
          <p:cNvSpPr/>
          <p:nvPr/>
        </p:nvSpPr>
        <p:spPr>
          <a:xfrm>
            <a:off x="7391400" y="8820150"/>
            <a:ext cx="1447800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75" dirty="0">
                <a:solidFill>
                  <a:srgbClr val="04293F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SOC 1/2/3</a:t>
            </a:r>
            <a:endParaRPr lang="en-US" sz="1875" dirty="0"/>
          </a:p>
        </p:txBody>
      </p:sp>
      <p:sp>
        <p:nvSpPr>
          <p:cNvPr id="25" name="Directive 9546EC"/>
          <p:cNvSpPr/>
          <p:nvPr/>
        </p:nvSpPr>
        <p:spPr>
          <a:xfrm>
            <a:off x="11325225" y="8791575"/>
            <a:ext cx="1447800" cy="678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75" dirty="0">
                <a:solidFill>
                  <a:srgbClr val="04293F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Directive 95/46/EC</a:t>
            </a:r>
            <a:endParaRPr lang="en-US" sz="1875" dirty="0"/>
          </a:p>
        </p:txBody>
      </p:sp>
      <p:sp>
        <p:nvSpPr>
          <p:cNvPr id="26" name="PCI DSS Level 1"/>
          <p:cNvSpPr/>
          <p:nvPr/>
        </p:nvSpPr>
        <p:spPr>
          <a:xfrm>
            <a:off x="15249525" y="8820150"/>
            <a:ext cx="1447800" cy="678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75" dirty="0">
                <a:solidFill>
                  <a:srgbClr val="04293F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PCI DSS Level 1</a:t>
            </a:r>
            <a:endParaRPr lang="en-US" sz="1875" dirty="0"/>
          </a:p>
        </p:txBody>
      </p:sp>
      <p:sp>
        <p:nvSpPr>
          <p:cNvPr id="27" name="Servers"/>
          <p:cNvSpPr/>
          <p:nvPr/>
        </p:nvSpPr>
        <p:spPr>
          <a:xfrm>
            <a:off x="6781800" y="3705225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Servers</a:t>
            </a:r>
            <a:endParaRPr lang="en-US" sz="3375" dirty="0"/>
          </a:p>
        </p:txBody>
      </p:sp>
      <p:sp>
        <p:nvSpPr>
          <p:cNvPr id="28" name="Bitrix24 Enterprise data is hosted with AWS which maintains the following certifications"/>
          <p:cNvSpPr/>
          <p:nvPr/>
        </p:nvSpPr>
        <p:spPr>
          <a:xfrm>
            <a:off x="6772275" y="6191250"/>
            <a:ext cx="1051560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Bitrix24 Enterprise data is hosted with AWS, which maintains the following certifications</a:t>
            </a:r>
            <a:endParaRPr lang="en-US" sz="2250" dirty="0"/>
          </a:p>
        </p:txBody>
      </p:sp>
      <p:sp>
        <p:nvSpPr>
          <p:cNvPr id="29" name="name_600"/>
          <p:cNvSpPr/>
          <p:nvPr/>
        </p:nvSpPr>
        <p:spPr>
          <a:xfrm>
            <a:off x="6781800" y="2495550"/>
            <a:ext cx="2647950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1250"/>
              </a:lnSpc>
              <a:buNone/>
            </a:pPr>
            <a:r>
              <a:rPr lang="en-US" sz="7500" dirty="0">
                <a:solidFill>
                  <a:srgbClr val="282828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600</a:t>
            </a:r>
            <a:endParaRPr lang="en-US" sz="7500" dirty="0"/>
          </a:p>
        </p:txBody>
      </p:sp>
      <p:sp>
        <p:nvSpPr>
          <p:cNvPr id="30" name="Availability"/>
          <p:cNvSpPr/>
          <p:nvPr/>
        </p:nvSpPr>
        <p:spPr>
          <a:xfrm>
            <a:off x="12582525" y="3705225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Availability
</a:t>
            </a:r>
            <a:br/>
            <a:endParaRPr lang="en-US" sz="3375" dirty="0"/>
          </a:p>
        </p:txBody>
      </p:sp>
      <p:sp>
        <p:nvSpPr>
          <p:cNvPr id="31" name="name_999"/>
          <p:cNvSpPr/>
          <p:nvPr/>
        </p:nvSpPr>
        <p:spPr>
          <a:xfrm>
            <a:off x="12582525" y="2495550"/>
            <a:ext cx="3705225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1250"/>
              </a:lnSpc>
              <a:buNone/>
            </a:pPr>
            <a:r>
              <a:rPr lang="en-US" sz="7500" dirty="0">
                <a:solidFill>
                  <a:srgbClr val="282828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99.9%</a:t>
            </a:r>
            <a:endParaRPr lang="en-US" sz="75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 1684844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91200" y="247650"/>
            <a:ext cx="6696075" cy="9448800"/>
          </a:xfrm>
          <a:prstGeom prst="rect">
            <a:avLst/>
          </a:prstGeom>
        </p:spPr>
      </p:pic>
      <p:pic>
        <p:nvPicPr>
          <p:cNvPr id="4" name="Group 1684830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2900" y="247650"/>
            <a:ext cx="5248275" cy="4667250"/>
          </a:xfrm>
          <a:prstGeom prst="rect">
            <a:avLst/>
          </a:prstGeom>
        </p:spPr>
      </p:pic>
      <p:pic>
        <p:nvPicPr>
          <p:cNvPr id="5" name="Group 1684847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687300" y="247650"/>
            <a:ext cx="5248275" cy="2039900"/>
          </a:xfrm>
          <a:prstGeom prst="rect">
            <a:avLst/>
          </a:prstGeom>
        </p:spPr>
      </p:pic>
      <p:pic>
        <p:nvPicPr>
          <p:cNvPr id="6" name="Group 168484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687300" y="2447925"/>
            <a:ext cx="5248275" cy="5047613"/>
          </a:xfrm>
          <a:prstGeom prst="rect">
            <a:avLst/>
          </a:prstGeom>
        </p:spPr>
      </p:pic>
      <p:pic>
        <p:nvPicPr>
          <p:cNvPr id="7" name="Group 168484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687300" y="7656547"/>
            <a:ext cx="5248275" cy="2039903"/>
          </a:xfrm>
          <a:prstGeom prst="rect">
            <a:avLst/>
          </a:prstGeom>
        </p:spPr>
      </p:pic>
      <p:pic>
        <p:nvPicPr>
          <p:cNvPr id="8" name="Group 1684846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42900" y="5067300"/>
            <a:ext cx="5248275" cy="4629150"/>
          </a:xfrm>
          <a:prstGeom prst="rect">
            <a:avLst/>
          </a:prstGeom>
        </p:spPr>
      </p:pic>
      <p:pic>
        <p:nvPicPr>
          <p:cNvPr id="9" name="Ellipse 514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344775" y="1295400"/>
            <a:ext cx="333375" cy="333375"/>
          </a:xfrm>
          <a:prstGeom prst="rect">
            <a:avLst/>
          </a:prstGeom>
        </p:spPr>
      </p:pic>
      <p:pic>
        <p:nvPicPr>
          <p:cNvPr id="10" name="Ellipse 5146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5382875" y="1295400"/>
            <a:ext cx="295275" cy="295275"/>
          </a:xfrm>
          <a:prstGeom prst="rect">
            <a:avLst/>
          </a:prstGeom>
        </p:spPr>
      </p:pic>
      <p:sp>
        <p:nvSpPr>
          <p:cNvPr id="11" name="Leads Deals Contacts Invoices at your fingertips"/>
          <p:cNvSpPr/>
          <p:nvPr/>
        </p:nvSpPr>
        <p:spPr>
          <a:xfrm>
            <a:off x="6076950" y="2609850"/>
            <a:ext cx="6124575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Leads, Deals, Contacts, Invoices at your fingertips</a:t>
            </a:r>
            <a:endParaRPr lang="en-US" sz="2250" dirty="0"/>
          </a:p>
        </p:txBody>
      </p:sp>
      <p:sp>
        <p:nvSpPr>
          <p:cNvPr id="12" name="First-ever fully mobile CRM"/>
          <p:cNvSpPr/>
          <p:nvPr/>
        </p:nvSpPr>
        <p:spPr>
          <a:xfrm>
            <a:off x="6248400" y="533400"/>
            <a:ext cx="5781675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First-ever fully mobile CRM</a:t>
            </a:r>
            <a:endParaRPr lang="en-US" sz="6000" dirty="0"/>
          </a:p>
        </p:txBody>
      </p:sp>
      <p:sp>
        <p:nvSpPr>
          <p:cNvPr id="13" name="Manage your sales and clients using nothing but a smartphone"/>
          <p:cNvSpPr/>
          <p:nvPr/>
        </p:nvSpPr>
        <p:spPr>
          <a:xfrm>
            <a:off x="561975" y="533400"/>
            <a:ext cx="480060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Manage your sales and clients using nothing but a smartphone</a:t>
            </a:r>
            <a:endParaRPr lang="en-US" sz="2250" dirty="0"/>
          </a:p>
        </p:txBody>
      </p:sp>
      <p:sp>
        <p:nvSpPr>
          <p:cNvPr id="14" name="Follow recent deal activity via notifications"/>
          <p:cNvSpPr/>
          <p:nvPr/>
        </p:nvSpPr>
        <p:spPr>
          <a:xfrm>
            <a:off x="12906375" y="450917"/>
            <a:ext cx="4800600" cy="548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Follow recent deal activity via notifications</a:t>
            </a:r>
            <a:endParaRPr lang="en-US" sz="2250" dirty="0"/>
          </a:p>
        </p:txBody>
      </p:sp>
      <p:sp>
        <p:nvSpPr>
          <p:cNvPr id="15" name="Manage sales pipelines deallead stages tunnels products and access permissions"/>
          <p:cNvSpPr/>
          <p:nvPr/>
        </p:nvSpPr>
        <p:spPr>
          <a:xfrm>
            <a:off x="12906375" y="2733675"/>
            <a:ext cx="4800600" cy="135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Manage sales pipelines, deal/lead stages, tunnels, products, and access permissions</a:t>
            </a:r>
            <a:endParaRPr lang="en-US" sz="2250" dirty="0"/>
          </a:p>
        </p:txBody>
      </p:sp>
      <p:sp>
        <p:nvSpPr>
          <p:cNvPr id="16" name="Schedule meetings with clients using Open Slots"/>
          <p:cNvSpPr/>
          <p:nvPr/>
        </p:nvSpPr>
        <p:spPr>
          <a:xfrm>
            <a:off x="12906375" y="7859809"/>
            <a:ext cx="4800600" cy="548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Schedule meetings with clients using Open Slots</a:t>
            </a:r>
            <a:endParaRPr lang="en-US" sz="2250" dirty="0"/>
          </a:p>
        </p:txBody>
      </p:sp>
      <p:sp>
        <p:nvSpPr>
          <p:cNvPr id="17" name="Integrated with telephony"/>
          <p:cNvSpPr/>
          <p:nvPr/>
        </p:nvSpPr>
        <p:spPr>
          <a:xfrm>
            <a:off x="647700" y="5353050"/>
            <a:ext cx="46386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Integrated with telephony</a:t>
            </a:r>
            <a:endParaRPr lang="en-US" sz="2250" dirty="0"/>
          </a:p>
        </p:txBody>
      </p:sp>
      <p:sp>
        <p:nvSpPr>
          <p:cNvPr id="18" name="name_1"/>
          <p:cNvSpPr/>
          <p:nvPr/>
        </p:nvSpPr>
        <p:spPr>
          <a:xfrm>
            <a:off x="15478125" y="1333500"/>
            <a:ext cx="104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5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3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2125" y="2409825"/>
            <a:ext cx="8286750" cy="6134100"/>
          </a:xfrm>
          <a:prstGeom prst="rect">
            <a:avLst/>
          </a:prstGeom>
        </p:spPr>
      </p:pic>
      <p:sp>
        <p:nvSpPr>
          <p:cNvPr id="4" name="Open API and 345 integrations"/>
          <p:cNvSpPr/>
          <p:nvPr/>
        </p:nvSpPr>
        <p:spPr>
          <a:xfrm>
            <a:off x="742950" y="609600"/>
            <a:ext cx="12592050" cy="120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Open API and 345+ integrations
</a:t>
            </a:r>
            <a:br/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6000" dirty="0"/>
          </a:p>
        </p:txBody>
      </p:sp>
      <p:sp>
        <p:nvSpPr>
          <p:cNvPr id="5" name="Use our open API to connect your Bitrix24 to a third-party app or service Get custom integrations and solutions from a Bitrix24 partner in your area Readymade integrations with QuickBooks Xero RingCentral TextLocal and more Migrate your data from Asana Zo"/>
          <p:cNvSpPr/>
          <p:nvPr/>
        </p:nvSpPr>
        <p:spPr>
          <a:xfrm>
            <a:off x="742950" y="2790825"/>
            <a:ext cx="7858125" cy="448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spcAft>
                <a:spcPts val="3000"/>
              </a:spcAft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Use our open API to connect your Bitrix24 to a third-party app or service 
Get custom integrations and solutions from a Bitrix24 partner in your area 
Readymade integrations with QuickBooks, Xero, RingCentral, TextLocal, and more 
Migrate your data from Asana, Zoho, Pipedrive, Trello etc. 
100+ custom-developed apps available on Bitrix24 Market</a:t>
            </a:r>
            <a:endParaRPr lang="en-US" sz="20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3260091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But wait heres the best part"/>
          <p:cNvSpPr/>
          <p:nvPr/>
        </p:nvSpPr>
        <p:spPr>
          <a:xfrm>
            <a:off x="2847975" y="3095625"/>
            <a:ext cx="12592050" cy="408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But wait, 
here’s the best part…
</a:t>
            </a:r>
            <a:br/>
            <a:endParaRPr lang="en-US" sz="6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3260091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oup 168485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0319" y="2571750"/>
            <a:ext cx="4095452" cy="3095625"/>
          </a:xfrm>
          <a:prstGeom prst="rect">
            <a:avLst/>
          </a:prstGeom>
        </p:spPr>
      </p:pic>
      <p:pic>
        <p:nvPicPr>
          <p:cNvPr id="5" name="Group 1684857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2450" y="2571750"/>
            <a:ext cx="4095452" cy="3095625"/>
          </a:xfrm>
          <a:prstGeom prst="rect">
            <a:avLst/>
          </a:prstGeom>
        </p:spPr>
      </p:pic>
      <p:pic>
        <p:nvPicPr>
          <p:cNvPr id="6" name="Group 168485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95500" y="5924550"/>
            <a:ext cx="4505325" cy="3095625"/>
          </a:xfrm>
          <a:prstGeom prst="rect">
            <a:avLst/>
          </a:prstGeom>
        </p:spPr>
      </p:pic>
      <p:pic>
        <p:nvPicPr>
          <p:cNvPr id="7" name="Group 168485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86575" y="5924550"/>
            <a:ext cx="4505325" cy="3095625"/>
          </a:xfrm>
          <a:prstGeom prst="rect">
            <a:avLst/>
          </a:prstGeom>
        </p:spPr>
      </p:pic>
      <p:pic>
        <p:nvPicPr>
          <p:cNvPr id="8" name="Group 168485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677650" y="5924550"/>
            <a:ext cx="4505325" cy="3095625"/>
          </a:xfrm>
          <a:prstGeom prst="rect">
            <a:avLst/>
          </a:prstGeom>
        </p:spPr>
      </p:pic>
      <p:pic>
        <p:nvPicPr>
          <p:cNvPr id="9" name="Group 1684852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267825" y="2571750"/>
            <a:ext cx="4095452" cy="3095625"/>
          </a:xfrm>
          <a:prstGeom prst="rect">
            <a:avLst/>
          </a:prstGeom>
        </p:spPr>
      </p:pic>
      <p:pic>
        <p:nvPicPr>
          <p:cNvPr id="10" name="Group 168485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621048" y="2571750"/>
            <a:ext cx="4095452" cy="3095625"/>
          </a:xfrm>
          <a:prstGeom prst="rect">
            <a:avLst/>
          </a:prstGeom>
        </p:spPr>
      </p:pic>
      <p:sp>
        <p:nvSpPr>
          <p:cNvPr id="11" name="Bitrix24 cloud version"/>
          <p:cNvSpPr/>
          <p:nvPr/>
        </p:nvSpPr>
        <p:spPr>
          <a:xfrm>
            <a:off x="2847975" y="609600"/>
            <a:ext cx="12592050" cy="120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Bitrix24 cloud version
</a:t>
            </a:r>
            <a:br/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6000" dirty="0"/>
          </a:p>
        </p:txBody>
      </p:sp>
      <p:sp>
        <p:nvSpPr>
          <p:cNvPr id="12" name="Basic"/>
          <p:cNvSpPr/>
          <p:nvPr/>
        </p:nvSpPr>
        <p:spPr>
          <a:xfrm>
            <a:off x="5086350" y="2933700"/>
            <a:ext cx="3759821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Basic</a:t>
            </a:r>
            <a:endParaRPr lang="en-US" sz="3375" dirty="0"/>
          </a:p>
        </p:txBody>
      </p:sp>
      <p:sp>
        <p:nvSpPr>
          <p:cNvPr id="13" name="up to 5 users"/>
          <p:cNvSpPr/>
          <p:nvPr/>
        </p:nvSpPr>
        <p:spPr>
          <a:xfrm>
            <a:off x="5086350" y="4886325"/>
            <a:ext cx="3750296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5 users</a:t>
            </a:r>
            <a:endParaRPr lang="en-US" sz="2250" dirty="0"/>
          </a:p>
        </p:txBody>
      </p:sp>
      <p:sp>
        <p:nvSpPr>
          <p:cNvPr id="14" name="name_61mo"/>
          <p:cNvSpPr/>
          <p:nvPr/>
        </p:nvSpPr>
        <p:spPr>
          <a:xfrm>
            <a:off x="5591175" y="3762375"/>
            <a:ext cx="2722141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375"/>
              </a:lnSpc>
              <a:buNone/>
            </a:pPr>
            <a:r>
              <a:rPr lang="en-US" sz="5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$61/mo
</a:t>
            </a:r>
            <a:br/>
            <a:endParaRPr lang="en-US" sz="5250" dirty="0"/>
          </a:p>
        </p:txBody>
      </p:sp>
      <p:sp>
        <p:nvSpPr>
          <p:cNvPr id="15" name="Free plan"/>
          <p:cNvSpPr/>
          <p:nvPr/>
        </p:nvSpPr>
        <p:spPr>
          <a:xfrm>
            <a:off x="723900" y="2933700"/>
            <a:ext cx="3759821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Free plan</a:t>
            </a:r>
            <a:endParaRPr lang="en-US" sz="3375" dirty="0"/>
          </a:p>
        </p:txBody>
      </p:sp>
      <p:sp>
        <p:nvSpPr>
          <p:cNvPr id="16" name="unlimited users"/>
          <p:cNvSpPr/>
          <p:nvPr/>
        </p:nvSpPr>
        <p:spPr>
          <a:xfrm>
            <a:off x="733425" y="4886325"/>
            <a:ext cx="3750296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unlimited users</a:t>
            </a:r>
            <a:endParaRPr lang="en-US" sz="2250" dirty="0"/>
          </a:p>
        </p:txBody>
      </p:sp>
      <p:sp>
        <p:nvSpPr>
          <p:cNvPr id="17" name="Free forever"/>
          <p:cNvSpPr/>
          <p:nvPr/>
        </p:nvSpPr>
        <p:spPr>
          <a:xfrm>
            <a:off x="933450" y="3876675"/>
            <a:ext cx="332422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75"/>
              </a:lnSpc>
              <a:buNone/>
            </a:pPr>
            <a:r>
              <a:rPr lang="en-US" sz="37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Free forever</a:t>
            </a:r>
            <a:endParaRPr lang="en-US" sz="3750" dirty="0"/>
          </a:p>
        </p:txBody>
      </p:sp>
      <p:sp>
        <p:nvSpPr>
          <p:cNvPr id="18" name="Enterprise 250"/>
          <p:cNvSpPr/>
          <p:nvPr/>
        </p:nvSpPr>
        <p:spPr>
          <a:xfrm>
            <a:off x="2286000" y="6286500"/>
            <a:ext cx="4130737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Enterprise 250</a:t>
            </a:r>
            <a:endParaRPr lang="en-US" sz="3375" dirty="0"/>
          </a:p>
        </p:txBody>
      </p:sp>
      <p:sp>
        <p:nvSpPr>
          <p:cNvPr id="19" name="up to 250 users"/>
          <p:cNvSpPr/>
          <p:nvPr/>
        </p:nvSpPr>
        <p:spPr>
          <a:xfrm>
            <a:off x="2286000" y="8239125"/>
            <a:ext cx="4121212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250 users</a:t>
            </a:r>
            <a:endParaRPr lang="en-US" sz="2250" dirty="0"/>
          </a:p>
        </p:txBody>
      </p:sp>
      <p:sp>
        <p:nvSpPr>
          <p:cNvPr id="20" name="name_499mo"/>
          <p:cNvSpPr/>
          <p:nvPr/>
        </p:nvSpPr>
        <p:spPr>
          <a:xfrm>
            <a:off x="2085975" y="7115175"/>
            <a:ext cx="452437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375"/>
              </a:lnSpc>
              <a:buNone/>
            </a:pPr>
            <a:r>
              <a:rPr lang="en-US" sz="5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$499/mo
</a:t>
            </a:r>
            <a:br/>
            <a:endParaRPr lang="en-US" sz="5250" dirty="0"/>
          </a:p>
        </p:txBody>
      </p:sp>
      <p:sp>
        <p:nvSpPr>
          <p:cNvPr id="21" name="Enterprise 500"/>
          <p:cNvSpPr/>
          <p:nvPr/>
        </p:nvSpPr>
        <p:spPr>
          <a:xfrm>
            <a:off x="7077075" y="6286500"/>
            <a:ext cx="4130737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Enterprise 500</a:t>
            </a:r>
            <a:endParaRPr lang="en-US" sz="3375" dirty="0"/>
          </a:p>
        </p:txBody>
      </p:sp>
      <p:sp>
        <p:nvSpPr>
          <p:cNvPr id="22" name="up to 500 users"/>
          <p:cNvSpPr/>
          <p:nvPr/>
        </p:nvSpPr>
        <p:spPr>
          <a:xfrm>
            <a:off x="7077075" y="8239125"/>
            <a:ext cx="4121212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500 users</a:t>
            </a:r>
            <a:endParaRPr lang="en-US" sz="2250" dirty="0"/>
          </a:p>
        </p:txBody>
      </p:sp>
      <p:sp>
        <p:nvSpPr>
          <p:cNvPr id="23" name="name_799mo"/>
          <p:cNvSpPr/>
          <p:nvPr/>
        </p:nvSpPr>
        <p:spPr>
          <a:xfrm>
            <a:off x="6877050" y="7115175"/>
            <a:ext cx="452437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375"/>
              </a:lnSpc>
              <a:buNone/>
            </a:pPr>
            <a:r>
              <a:rPr lang="en-US" sz="5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$799/mo
</a:t>
            </a:r>
            <a:br/>
            <a:endParaRPr lang="en-US" sz="5250" dirty="0"/>
          </a:p>
        </p:txBody>
      </p:sp>
      <p:sp>
        <p:nvSpPr>
          <p:cNvPr id="24" name="Enterprise 1000"/>
          <p:cNvSpPr/>
          <p:nvPr/>
        </p:nvSpPr>
        <p:spPr>
          <a:xfrm>
            <a:off x="11868150" y="6286500"/>
            <a:ext cx="4130737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Enterprise 1000</a:t>
            </a:r>
            <a:endParaRPr lang="en-US" sz="3375" dirty="0"/>
          </a:p>
        </p:txBody>
      </p:sp>
      <p:sp>
        <p:nvSpPr>
          <p:cNvPr id="25" name="up to 1000 users"/>
          <p:cNvSpPr/>
          <p:nvPr/>
        </p:nvSpPr>
        <p:spPr>
          <a:xfrm>
            <a:off x="11868150" y="8239125"/>
            <a:ext cx="4121212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1000 users</a:t>
            </a:r>
            <a:endParaRPr lang="en-US" sz="2250" dirty="0"/>
          </a:p>
        </p:txBody>
      </p:sp>
      <p:sp>
        <p:nvSpPr>
          <p:cNvPr id="26" name="name_999mo"/>
          <p:cNvSpPr/>
          <p:nvPr/>
        </p:nvSpPr>
        <p:spPr>
          <a:xfrm>
            <a:off x="11668125" y="7115175"/>
            <a:ext cx="452437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375"/>
              </a:lnSpc>
              <a:buNone/>
            </a:pPr>
            <a:r>
              <a:rPr lang="en-US" sz="5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$999/mo
</a:t>
            </a:r>
            <a:br/>
            <a:endParaRPr lang="en-US" sz="5250" dirty="0"/>
          </a:p>
        </p:txBody>
      </p:sp>
      <p:sp>
        <p:nvSpPr>
          <p:cNvPr id="27" name="Standard"/>
          <p:cNvSpPr/>
          <p:nvPr/>
        </p:nvSpPr>
        <p:spPr>
          <a:xfrm>
            <a:off x="9439275" y="2933700"/>
            <a:ext cx="3759821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Standard</a:t>
            </a:r>
            <a:endParaRPr lang="en-US" sz="3375" dirty="0"/>
          </a:p>
        </p:txBody>
      </p:sp>
      <p:sp>
        <p:nvSpPr>
          <p:cNvPr id="28" name="up to 50 users"/>
          <p:cNvSpPr/>
          <p:nvPr/>
        </p:nvSpPr>
        <p:spPr>
          <a:xfrm>
            <a:off x="9439275" y="4886325"/>
            <a:ext cx="3750296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50 users</a:t>
            </a:r>
            <a:endParaRPr lang="en-US" sz="2250" dirty="0"/>
          </a:p>
        </p:txBody>
      </p:sp>
      <p:sp>
        <p:nvSpPr>
          <p:cNvPr id="29" name="name_124mo"/>
          <p:cNvSpPr/>
          <p:nvPr/>
        </p:nvSpPr>
        <p:spPr>
          <a:xfrm>
            <a:off x="9610725" y="3762375"/>
            <a:ext cx="340995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375"/>
              </a:lnSpc>
              <a:buNone/>
            </a:pPr>
            <a:r>
              <a:rPr lang="en-US" sz="5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$124/mo</a:t>
            </a:r>
            <a:endParaRPr lang="en-US" sz="5250" dirty="0"/>
          </a:p>
        </p:txBody>
      </p:sp>
      <p:sp>
        <p:nvSpPr>
          <p:cNvPr id="30" name="Professional"/>
          <p:cNvSpPr/>
          <p:nvPr/>
        </p:nvSpPr>
        <p:spPr>
          <a:xfrm>
            <a:off x="13792200" y="2933700"/>
            <a:ext cx="3759821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Professional
</a:t>
            </a:r>
            <a:br/>
            <a:endParaRPr lang="en-US" sz="3375" dirty="0"/>
          </a:p>
        </p:txBody>
      </p:sp>
      <p:sp>
        <p:nvSpPr>
          <p:cNvPr id="31" name="up to 100 users"/>
          <p:cNvSpPr/>
          <p:nvPr/>
        </p:nvSpPr>
        <p:spPr>
          <a:xfrm>
            <a:off x="13801725" y="4886325"/>
            <a:ext cx="3750296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100 users</a:t>
            </a:r>
            <a:endParaRPr lang="en-US" sz="2250" dirty="0"/>
          </a:p>
        </p:txBody>
      </p:sp>
      <p:sp>
        <p:nvSpPr>
          <p:cNvPr id="32" name="name_249mo"/>
          <p:cNvSpPr/>
          <p:nvPr/>
        </p:nvSpPr>
        <p:spPr>
          <a:xfrm>
            <a:off x="14001750" y="3762375"/>
            <a:ext cx="331994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375"/>
              </a:lnSpc>
              <a:buNone/>
            </a:pPr>
            <a:r>
              <a:rPr lang="en-US" sz="5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$249/mo</a:t>
            </a:r>
            <a:endParaRPr lang="en-US" sz="52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3260091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oup 168485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7725" y="2571750"/>
            <a:ext cx="6067425" cy="6381750"/>
          </a:xfrm>
          <a:prstGeom prst="rect">
            <a:avLst/>
          </a:prstGeom>
        </p:spPr>
      </p:pic>
      <p:pic>
        <p:nvPicPr>
          <p:cNvPr id="5" name="Group 168485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229475" y="2571750"/>
            <a:ext cx="10218999" cy="2962275"/>
          </a:xfrm>
          <a:prstGeom prst="rect">
            <a:avLst/>
          </a:prstGeom>
        </p:spPr>
      </p:pic>
      <p:pic>
        <p:nvPicPr>
          <p:cNvPr id="6" name="Group 168485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29475" y="5762625"/>
            <a:ext cx="10210800" cy="3190875"/>
          </a:xfrm>
          <a:prstGeom prst="rect">
            <a:avLst/>
          </a:prstGeom>
        </p:spPr>
      </p:pic>
      <p:sp>
        <p:nvSpPr>
          <p:cNvPr id="7" name="On-premise edition"/>
          <p:cNvSpPr/>
          <p:nvPr/>
        </p:nvSpPr>
        <p:spPr>
          <a:xfrm>
            <a:off x="2847975" y="609600"/>
            <a:ext cx="12592050" cy="120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dirty="0">
                <a:solidFill>
                  <a:srgbClr val="282828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On-premise edition
</a:t>
            </a:r>
            <a:br/>
            <a:endParaRPr lang="en-US" sz="6000" dirty="0"/>
          </a:p>
        </p:txBody>
      </p:sp>
      <p:sp>
        <p:nvSpPr>
          <p:cNvPr id="8" name="Your own Bitrix24"/>
          <p:cNvSpPr/>
          <p:nvPr/>
        </p:nvSpPr>
        <p:spPr>
          <a:xfrm>
            <a:off x="7086600" y="1800225"/>
            <a:ext cx="4121212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Your own Bitrix24
</a:t>
            </a:r>
            <a:br/>
            <a:endParaRPr lang="en-US" sz="2250" dirty="0"/>
          </a:p>
        </p:txBody>
      </p:sp>
      <p:sp>
        <p:nvSpPr>
          <p:cNvPr id="9" name="Unobfuscated source code access Annual subscription 25 renewal fee API access Active Directory integration Linux Windows Mac servers AmazonAzure ready Quick deployment Works with mobile and desktop apps"/>
          <p:cNvSpPr/>
          <p:nvPr/>
        </p:nvSpPr>
        <p:spPr>
          <a:xfrm>
            <a:off x="1066800" y="3198182"/>
            <a:ext cx="5295900" cy="5314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spcAft>
                <a:spcPts val="3000"/>
              </a:spcAft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Unobfuscated source code access
Annual subscription
API access
Active Directory integration
Linux, Windows, Mac servers
Amazon/Azure ready
Quick deployment
Works with mobile and desktop apps</a:t>
            </a:r>
            <a:endParaRPr lang="en-US" sz="2025" dirty="0"/>
          </a:p>
        </p:txBody>
      </p:sp>
      <p:sp>
        <p:nvSpPr>
          <p:cNvPr id="10" name="Business"/>
          <p:cNvSpPr/>
          <p:nvPr/>
        </p:nvSpPr>
        <p:spPr>
          <a:xfrm>
            <a:off x="10420350" y="2933700"/>
            <a:ext cx="3928873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Business
</a:t>
            </a:r>
            <a:br/>
            <a:endParaRPr lang="en-US" sz="3375" dirty="0"/>
          </a:p>
        </p:txBody>
      </p:sp>
      <p:sp>
        <p:nvSpPr>
          <p:cNvPr id="11" name="up to 50 users"/>
          <p:cNvSpPr/>
          <p:nvPr/>
        </p:nvSpPr>
        <p:spPr>
          <a:xfrm>
            <a:off x="7439025" y="4667250"/>
            <a:ext cx="214097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50 users</a:t>
            </a:r>
            <a:endParaRPr lang="en-US" sz="2025" dirty="0"/>
          </a:p>
        </p:txBody>
      </p:sp>
      <p:sp>
        <p:nvSpPr>
          <p:cNvPr id="12" name="name_3590"/>
          <p:cNvSpPr/>
          <p:nvPr/>
        </p:nvSpPr>
        <p:spPr>
          <a:xfrm>
            <a:off x="7219950" y="3810000"/>
            <a:ext cx="2575186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75"/>
              </a:lnSpc>
              <a:buNone/>
            </a:pPr>
            <a:r>
              <a:rPr lang="en-US" sz="37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$3,590</a:t>
            </a:r>
            <a:endParaRPr lang="en-US" sz="3750" dirty="0"/>
          </a:p>
        </p:txBody>
      </p:sp>
      <p:sp>
        <p:nvSpPr>
          <p:cNvPr id="13" name="up to 100 users"/>
          <p:cNvSpPr/>
          <p:nvPr/>
        </p:nvSpPr>
        <p:spPr>
          <a:xfrm>
            <a:off x="9991725" y="4667250"/>
            <a:ext cx="214097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100 users</a:t>
            </a:r>
            <a:endParaRPr lang="en-US" sz="2025" dirty="0"/>
          </a:p>
        </p:txBody>
      </p:sp>
      <p:sp>
        <p:nvSpPr>
          <p:cNvPr id="14" name="name_5990"/>
          <p:cNvSpPr/>
          <p:nvPr/>
        </p:nvSpPr>
        <p:spPr>
          <a:xfrm>
            <a:off x="9772650" y="3810000"/>
            <a:ext cx="2575186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75"/>
              </a:lnSpc>
              <a:buNone/>
            </a:pPr>
            <a:r>
              <a:rPr lang="en-US" sz="37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$5,990</a:t>
            </a:r>
            <a:endParaRPr lang="en-US" sz="3750" dirty="0"/>
          </a:p>
        </p:txBody>
      </p:sp>
      <p:sp>
        <p:nvSpPr>
          <p:cNvPr id="15" name="up to 250 users"/>
          <p:cNvSpPr/>
          <p:nvPr/>
        </p:nvSpPr>
        <p:spPr>
          <a:xfrm>
            <a:off x="12544425" y="4667250"/>
            <a:ext cx="214097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250 users</a:t>
            </a:r>
            <a:endParaRPr lang="en-US" sz="2025" dirty="0"/>
          </a:p>
        </p:txBody>
      </p:sp>
      <p:sp>
        <p:nvSpPr>
          <p:cNvPr id="16" name="name_10990"/>
          <p:cNvSpPr/>
          <p:nvPr/>
        </p:nvSpPr>
        <p:spPr>
          <a:xfrm>
            <a:off x="12325350" y="3810000"/>
            <a:ext cx="2575186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75"/>
              </a:lnSpc>
              <a:buNone/>
            </a:pPr>
            <a:r>
              <a:rPr lang="en-US" sz="37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$10,990
</a:t>
            </a:r>
            <a:br/>
            <a:endParaRPr lang="en-US" sz="3750" dirty="0"/>
          </a:p>
        </p:txBody>
      </p:sp>
      <p:sp>
        <p:nvSpPr>
          <p:cNvPr id="17" name="up to 500 users"/>
          <p:cNvSpPr/>
          <p:nvPr/>
        </p:nvSpPr>
        <p:spPr>
          <a:xfrm>
            <a:off x="15097125" y="4667250"/>
            <a:ext cx="214097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500 users</a:t>
            </a:r>
            <a:endParaRPr lang="en-US" sz="2025" dirty="0"/>
          </a:p>
        </p:txBody>
      </p:sp>
      <p:sp>
        <p:nvSpPr>
          <p:cNvPr id="18" name="name_17990"/>
          <p:cNvSpPr/>
          <p:nvPr/>
        </p:nvSpPr>
        <p:spPr>
          <a:xfrm>
            <a:off x="14878050" y="3810000"/>
            <a:ext cx="2575186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75"/>
              </a:lnSpc>
              <a:buNone/>
            </a:pPr>
            <a:r>
              <a:rPr lang="en-US" sz="37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$17,990
</a:t>
            </a:r>
            <a:br/>
            <a:endParaRPr lang="en-US" sz="3750" dirty="0"/>
          </a:p>
        </p:txBody>
      </p:sp>
      <p:sp>
        <p:nvSpPr>
          <p:cNvPr id="19" name="Enterprise"/>
          <p:cNvSpPr/>
          <p:nvPr/>
        </p:nvSpPr>
        <p:spPr>
          <a:xfrm>
            <a:off x="10420350" y="6124575"/>
            <a:ext cx="3928873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25"/>
              </a:lnSpc>
              <a:buNone/>
            </a:pPr>
            <a:r>
              <a:rPr lang="en-US" sz="3375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Enterprise
</a:t>
            </a:r>
            <a:br/>
            <a:endParaRPr lang="en-US" sz="3375" dirty="0"/>
          </a:p>
        </p:txBody>
      </p:sp>
      <p:sp>
        <p:nvSpPr>
          <p:cNvPr id="20" name="up to 1000 users"/>
          <p:cNvSpPr/>
          <p:nvPr/>
        </p:nvSpPr>
        <p:spPr>
          <a:xfrm>
            <a:off x="9667875" y="7858125"/>
            <a:ext cx="53340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up to 1000 users</a:t>
            </a:r>
            <a:endParaRPr lang="en-US" sz="2025" dirty="0"/>
          </a:p>
        </p:txBody>
      </p:sp>
      <p:sp>
        <p:nvSpPr>
          <p:cNvPr id="21" name="additional 1000-user packs available at 6990 each"/>
          <p:cNvSpPr/>
          <p:nvPr/>
        </p:nvSpPr>
        <p:spPr>
          <a:xfrm>
            <a:off x="8772525" y="8286750"/>
            <a:ext cx="71342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(additional 1000-user packs available at $6,990 each)</a:t>
            </a:r>
            <a:endParaRPr lang="en-US" sz="1500" dirty="0"/>
          </a:p>
        </p:txBody>
      </p:sp>
      <p:sp>
        <p:nvSpPr>
          <p:cNvPr id="22" name="name_24990"/>
          <p:cNvSpPr/>
          <p:nvPr/>
        </p:nvSpPr>
        <p:spPr>
          <a:xfrm>
            <a:off x="11049000" y="7000875"/>
            <a:ext cx="2575186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75"/>
              </a:lnSpc>
              <a:buNone/>
            </a:pPr>
            <a:r>
              <a:rPr lang="en-US" sz="37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$24,990
</a:t>
            </a:r>
            <a:br/>
            <a:endParaRPr lang="en-US" sz="37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shutterstock_2432600911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oup 8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28750" y="2362200"/>
            <a:ext cx="5801507" cy="1167966"/>
          </a:xfrm>
          <a:prstGeom prst="rect">
            <a:avLst/>
          </a:prstGeom>
        </p:spPr>
      </p:pic>
      <p:pic>
        <p:nvPicPr>
          <p:cNvPr id="5" name="Group 168486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8750" y="4714875"/>
            <a:ext cx="5143500" cy="1581150"/>
          </a:xfrm>
          <a:prstGeom prst="rect">
            <a:avLst/>
          </a:prstGeom>
        </p:spPr>
      </p:pic>
      <p:sp>
        <p:nvSpPr>
          <p:cNvPr id="6" name="wwwbitrix24com"/>
          <p:cNvSpPr/>
          <p:nvPr/>
        </p:nvSpPr>
        <p:spPr>
          <a:xfrm>
            <a:off x="2133600" y="4895850"/>
            <a:ext cx="3752850" cy="1400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www.bitrix24.com
</a:t>
            </a:r>
            <a:br/>
            <a:endParaRPr lang="en-US" sz="3000" dirty="0"/>
          </a:p>
        </p:txBody>
      </p:sp>
      <p:sp>
        <p:nvSpPr>
          <p:cNvPr id="7" name="Your ultimate workspace"/>
          <p:cNvSpPr/>
          <p:nvPr/>
        </p:nvSpPr>
        <p:spPr>
          <a:xfrm>
            <a:off x="1428750" y="3810000"/>
            <a:ext cx="1022985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25"/>
              </a:lnSpc>
              <a:buNone/>
            </a:pPr>
            <a:r>
              <a:rPr lang="en-US" sz="3375" dirty="0">
                <a:solidFill>
                  <a:srgbClr val="409EE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 ultimate workspace
</a:t>
            </a:r>
            <a:br/>
            <a:r>
              <a:rPr lang="en-US" sz="3375" dirty="0">
                <a:solidFill>
                  <a:srgbClr val="409EE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
</a:t>
            </a:r>
            <a:br/>
            <a:r>
              <a:rPr lang="en-US" sz="3375" dirty="0">
                <a:solidFill>
                  <a:srgbClr val="409EE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
</a:t>
            </a:r>
            <a:br/>
            <a:endParaRPr lang="en-US" sz="337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bitrix24design_style_illustration_glassmorphism_3d_light_backgr_3ac8d0ae-437f-4699-bf93-f6924be2f45a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34225" y="0"/>
            <a:ext cx="11153775" cy="10287000"/>
          </a:xfrm>
          <a:prstGeom prst="rect">
            <a:avLst/>
          </a:prstGeom>
        </p:spPr>
      </p:pic>
      <p:pic>
        <p:nvPicPr>
          <p:cNvPr id="4" name="Rectangle 346864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7134225" cy="10287000"/>
          </a:xfrm>
          <a:prstGeom prst="rect">
            <a:avLst/>
          </a:prstGeom>
        </p:spPr>
      </p:pic>
      <p:pic>
        <p:nvPicPr>
          <p:cNvPr id="5" name="Rectangle 346864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8486775" cy="10287000"/>
          </a:xfrm>
          <a:prstGeom prst="rect">
            <a:avLst/>
          </a:prstGeom>
        </p:spPr>
      </p:pic>
      <p:pic>
        <p:nvPicPr>
          <p:cNvPr id="6" name="Rectangle 346864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57375" y="400050"/>
            <a:ext cx="9163050" cy="9591675"/>
          </a:xfrm>
          <a:prstGeom prst="rect">
            <a:avLst/>
          </a:prstGeom>
        </p:spPr>
      </p:pic>
      <p:pic>
        <p:nvPicPr>
          <p:cNvPr id="7" name="Rectangle 3468642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71450" y="400050"/>
            <a:ext cx="1485900" cy="1485900"/>
          </a:xfrm>
          <a:prstGeom prst="rect">
            <a:avLst/>
          </a:prstGeom>
        </p:spPr>
      </p:pic>
      <p:pic>
        <p:nvPicPr>
          <p:cNvPr id="8" name="Rectangle 3468643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71450" y="2019300"/>
            <a:ext cx="1485900" cy="1485900"/>
          </a:xfrm>
          <a:prstGeom prst="rect">
            <a:avLst/>
          </a:prstGeom>
        </p:spPr>
      </p:pic>
      <p:pic>
        <p:nvPicPr>
          <p:cNvPr id="9" name="Rectangle 3468644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71450" y="3638550"/>
            <a:ext cx="1485900" cy="1485900"/>
          </a:xfrm>
          <a:prstGeom prst="rect">
            <a:avLst/>
          </a:prstGeom>
        </p:spPr>
      </p:pic>
      <p:pic>
        <p:nvPicPr>
          <p:cNvPr id="10" name="Rectangle 346864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71450" y="5257800"/>
            <a:ext cx="1485900" cy="1485900"/>
          </a:xfrm>
          <a:prstGeom prst="rect">
            <a:avLst/>
          </a:prstGeom>
        </p:spPr>
      </p:pic>
      <p:pic>
        <p:nvPicPr>
          <p:cNvPr id="11" name="Rectangle 3468646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61925" y="6877050"/>
            <a:ext cx="1485900" cy="1485900"/>
          </a:xfrm>
          <a:prstGeom prst="rect">
            <a:avLst/>
          </a:prstGeom>
        </p:spPr>
      </p:pic>
      <p:pic>
        <p:nvPicPr>
          <p:cNvPr id="12" name="Rectangle 346864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71450" y="8496300"/>
            <a:ext cx="1485900" cy="1485900"/>
          </a:xfrm>
          <a:prstGeom prst="rect">
            <a:avLst/>
          </a:prstGeom>
        </p:spPr>
      </p:pic>
      <p:pic>
        <p:nvPicPr>
          <p:cNvPr id="13" name="Icon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47700" y="942975"/>
            <a:ext cx="522866" cy="407260"/>
          </a:xfrm>
          <a:prstGeom prst="rect">
            <a:avLst/>
          </a:prstGeom>
        </p:spPr>
      </p:pic>
      <p:pic>
        <p:nvPicPr>
          <p:cNvPr id="14" name="Icon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47700" y="2514600"/>
            <a:ext cx="491907" cy="491907"/>
          </a:xfrm>
          <a:prstGeom prst="rect">
            <a:avLst/>
          </a:prstGeom>
        </p:spPr>
      </p:pic>
      <p:pic>
        <p:nvPicPr>
          <p:cNvPr id="15" name="Icon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47700" y="4162425"/>
            <a:ext cx="491907" cy="429295"/>
          </a:xfrm>
          <a:prstGeom prst="rect">
            <a:avLst/>
          </a:prstGeom>
        </p:spPr>
      </p:pic>
      <p:pic>
        <p:nvPicPr>
          <p:cNvPr id="16" name="Icon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47700" y="5810250"/>
            <a:ext cx="533628" cy="388839"/>
          </a:xfrm>
          <a:prstGeom prst="rect">
            <a:avLst/>
          </a:prstGeom>
        </p:spPr>
      </p:pic>
      <p:pic>
        <p:nvPicPr>
          <p:cNvPr id="17" name="Icon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47700" y="7419975"/>
            <a:ext cx="495902" cy="397233"/>
          </a:xfrm>
          <a:prstGeom prst="rect">
            <a:avLst/>
          </a:prstGeom>
        </p:spPr>
      </p:pic>
      <p:pic>
        <p:nvPicPr>
          <p:cNvPr id="18" name="Vector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655248" y="8972550"/>
            <a:ext cx="523875" cy="542925"/>
          </a:xfrm>
          <a:prstGeom prst="rect">
            <a:avLst/>
          </a:prstGeom>
        </p:spPr>
      </p:pic>
      <p:sp>
        <p:nvSpPr>
          <p:cNvPr id="19" name="A single platform to manage leads engage with clients and close deals"/>
          <p:cNvSpPr/>
          <p:nvPr/>
        </p:nvSpPr>
        <p:spPr>
          <a:xfrm>
            <a:off x="2457450" y="4962525"/>
            <a:ext cx="6115050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 single platform to manage leads, engage with clients, and close deals
</a:t>
            </a:r>
            <a:br/>
            <a:endParaRPr lang="en-US" sz="2250" dirty="0"/>
          </a:p>
        </p:txBody>
      </p:sp>
      <p:sp>
        <p:nvSpPr>
          <p:cNvPr id="20" name="CRM"/>
          <p:cNvSpPr/>
          <p:nvPr/>
        </p:nvSpPr>
        <p:spPr>
          <a:xfrm>
            <a:off x="2457450" y="3177915"/>
            <a:ext cx="5800725" cy="1308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3725"/>
              </a:lnSpc>
              <a:buNone/>
            </a:pPr>
            <a:r>
              <a:rPr lang="en-US" sz="9150" dirty="0">
                <a:solidFill>
                  <a:srgbClr val="282828"/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CRM</a:t>
            </a:r>
            <a:endParaRPr lang="en-US" sz="9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773" y="9525"/>
            <a:ext cx="18288000" cy="10287000"/>
          </a:xfrm>
          <a:prstGeom prst="rect">
            <a:avLst/>
          </a:prstGeom>
        </p:spPr>
      </p:pic>
      <p:pic>
        <p:nvPicPr>
          <p:cNvPr id="3" name="Rectangle 346864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38825" y="247650"/>
            <a:ext cx="6696075" cy="5781675"/>
          </a:xfrm>
          <a:prstGeom prst="rect">
            <a:avLst/>
          </a:prstGeom>
        </p:spPr>
      </p:pic>
      <p:pic>
        <p:nvPicPr>
          <p:cNvPr id="4" name="Group 168482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42900" y="219075"/>
            <a:ext cx="5248275" cy="2133600"/>
          </a:xfrm>
          <a:prstGeom prst="rect">
            <a:avLst/>
          </a:prstGeom>
        </p:spPr>
      </p:pic>
      <p:pic>
        <p:nvPicPr>
          <p:cNvPr id="5" name="Group 1684831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42900" y="7924800"/>
            <a:ext cx="5248275" cy="2133600"/>
          </a:xfrm>
          <a:prstGeom prst="rect">
            <a:avLst/>
          </a:prstGeom>
        </p:spPr>
      </p:pic>
      <p:pic>
        <p:nvPicPr>
          <p:cNvPr id="6" name="Group 168482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838825" y="6210300"/>
            <a:ext cx="6696075" cy="3819525"/>
          </a:xfrm>
          <a:prstGeom prst="rect">
            <a:avLst/>
          </a:prstGeom>
        </p:spPr>
      </p:pic>
      <p:pic>
        <p:nvPicPr>
          <p:cNvPr id="7" name="Group 1684826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42900" y="2505075"/>
            <a:ext cx="5248275" cy="5295900"/>
          </a:xfrm>
          <a:prstGeom prst="rect">
            <a:avLst/>
          </a:prstGeom>
        </p:spPr>
      </p:pic>
      <p:pic>
        <p:nvPicPr>
          <p:cNvPr id="8" name="Group 1684832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773025" y="247650"/>
            <a:ext cx="5248275" cy="2133600"/>
          </a:xfrm>
          <a:prstGeom prst="rect">
            <a:avLst/>
          </a:prstGeom>
        </p:spPr>
      </p:pic>
      <p:pic>
        <p:nvPicPr>
          <p:cNvPr id="9" name="Group 1684833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2773025" y="7562850"/>
            <a:ext cx="5248275" cy="2466975"/>
          </a:xfrm>
          <a:prstGeom prst="rect">
            <a:avLst/>
          </a:prstGeom>
        </p:spPr>
      </p:pic>
      <p:pic>
        <p:nvPicPr>
          <p:cNvPr id="10" name="Group 1684834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2773025" y="2505075"/>
            <a:ext cx="5248275" cy="4848225"/>
          </a:xfrm>
          <a:prstGeom prst="rect">
            <a:avLst/>
          </a:prstGeom>
        </p:spPr>
      </p:pic>
      <p:pic>
        <p:nvPicPr>
          <p:cNvPr id="11" name="Group 1684830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6143625" y="7153275"/>
            <a:ext cx="6088324" cy="2520390"/>
          </a:xfrm>
          <a:prstGeom prst="rect">
            <a:avLst/>
          </a:prstGeom>
        </p:spPr>
      </p:pic>
      <p:sp>
        <p:nvSpPr>
          <p:cNvPr id="12" name="Contact Center"/>
          <p:cNvSpPr/>
          <p:nvPr/>
        </p:nvSpPr>
        <p:spPr>
          <a:xfrm>
            <a:off x="1000125" y="466725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Contact Center
</a:t>
            </a:r>
            <a:br/>
            <a:endParaRPr lang="en-US" sz="3000" dirty="0"/>
          </a:p>
        </p:txBody>
      </p:sp>
      <p:sp>
        <p:nvSpPr>
          <p:cNvPr id="13" name="Inventory management"/>
          <p:cNvSpPr/>
          <p:nvPr/>
        </p:nvSpPr>
        <p:spPr>
          <a:xfrm>
            <a:off x="333375" y="8143875"/>
            <a:ext cx="52673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Inventory management
</a:t>
            </a:r>
            <a:br>
              <a:rPr dirty="0"/>
            </a:br>
            <a:endParaRPr lang="en-US" sz="3000" dirty="0"/>
          </a:p>
        </p:txBody>
      </p:sp>
      <p:sp>
        <p:nvSpPr>
          <p:cNvPr id="14" name="Marketing"/>
          <p:cNvSpPr/>
          <p:nvPr/>
        </p:nvSpPr>
        <p:spPr>
          <a:xfrm>
            <a:off x="6677025" y="6410325"/>
            <a:ext cx="5017496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Marketing</a:t>
            </a:r>
            <a:endParaRPr lang="en-US" sz="3000" dirty="0"/>
          </a:p>
        </p:txBody>
      </p:sp>
      <p:sp>
        <p:nvSpPr>
          <p:cNvPr id="15" name="CRM"/>
          <p:cNvSpPr/>
          <p:nvPr/>
        </p:nvSpPr>
        <p:spPr>
          <a:xfrm>
            <a:off x="1000125" y="2752725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CRM</a:t>
            </a:r>
            <a:endParaRPr lang="en-US" sz="3000" dirty="0"/>
          </a:p>
        </p:txBody>
      </p:sp>
      <p:sp>
        <p:nvSpPr>
          <p:cNvPr id="16" name="Sales Intelligence"/>
          <p:cNvSpPr/>
          <p:nvPr/>
        </p:nvSpPr>
        <p:spPr>
          <a:xfrm>
            <a:off x="13430250" y="466725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Sales Intelligence
</a:t>
            </a:r>
            <a:br>
              <a:rPr dirty="0"/>
            </a:b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>
              <a:rPr dirty="0"/>
            </a:br>
            <a:endParaRPr lang="en-US" sz="3000" dirty="0"/>
          </a:p>
        </p:txBody>
      </p:sp>
      <p:sp>
        <p:nvSpPr>
          <p:cNvPr id="17" name="AI-powered assistant CoPilot"/>
          <p:cNvSpPr/>
          <p:nvPr/>
        </p:nvSpPr>
        <p:spPr>
          <a:xfrm>
            <a:off x="12763500" y="7781925"/>
            <a:ext cx="5267325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AI-powered assistant CoPilot
</a:t>
            </a:r>
            <a:br/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
</a:t>
            </a:r>
            <a:br/>
            <a:endParaRPr lang="en-US" sz="3000" dirty="0"/>
          </a:p>
        </p:txBody>
      </p:sp>
      <p:sp>
        <p:nvSpPr>
          <p:cNvPr id="18" name="Analytics"/>
          <p:cNvSpPr/>
          <p:nvPr/>
        </p:nvSpPr>
        <p:spPr>
          <a:xfrm>
            <a:off x="13430250" y="2752725"/>
            <a:ext cx="39338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75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Analytics</a:t>
            </a:r>
            <a:endParaRPr lang="en-US" sz="3000" dirty="0"/>
          </a:p>
        </p:txBody>
      </p:sp>
      <p:sp>
        <p:nvSpPr>
          <p:cNvPr id="19" name="Sales funnel with conversions"/>
          <p:cNvSpPr/>
          <p:nvPr/>
        </p:nvSpPr>
        <p:spPr>
          <a:xfrm>
            <a:off x="13887450" y="3619500"/>
            <a:ext cx="27051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4B4B4B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Sales funnel (with conversions)</a:t>
            </a:r>
            <a:endParaRPr lang="en-US" sz="1200" dirty="0"/>
          </a:p>
        </p:txBody>
      </p:sp>
      <p:sp>
        <p:nvSpPr>
          <p:cNvPr id="20" name="name_625"/>
          <p:cNvSpPr/>
          <p:nvPr/>
        </p:nvSpPr>
        <p:spPr>
          <a:xfrm>
            <a:off x="16221075" y="4000500"/>
            <a:ext cx="6762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62.5%</a:t>
            </a:r>
            <a:endParaRPr lang="en-US" sz="1200" dirty="0"/>
          </a:p>
        </p:txBody>
      </p:sp>
      <p:sp>
        <p:nvSpPr>
          <p:cNvPr id="21" name="Sales plan"/>
          <p:cNvSpPr/>
          <p:nvPr/>
        </p:nvSpPr>
        <p:spPr>
          <a:xfrm>
            <a:off x="13887450" y="5448300"/>
            <a:ext cx="27051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4B4B4B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Sales plan</a:t>
            </a:r>
            <a:endParaRPr lang="en-US" sz="1200" dirty="0"/>
          </a:p>
        </p:txBody>
      </p:sp>
      <p:sp>
        <p:nvSpPr>
          <p:cNvPr id="22" name="General target"/>
          <p:cNvSpPr/>
          <p:nvPr/>
        </p:nvSpPr>
        <p:spPr>
          <a:xfrm>
            <a:off x="13906500" y="5734050"/>
            <a:ext cx="69532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20"/>
              </a:lnSpc>
              <a:buNone/>
            </a:pPr>
            <a:r>
              <a:rPr lang="en-US" sz="600" b="1" dirty="0">
                <a:solidFill>
                  <a:srgbClr val="4B4B4B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General target</a:t>
            </a:r>
            <a:endParaRPr lang="en-US" sz="600" dirty="0"/>
          </a:p>
        </p:txBody>
      </p:sp>
      <p:sp>
        <p:nvSpPr>
          <p:cNvPr id="23" name="Employees Progress"/>
          <p:cNvSpPr/>
          <p:nvPr/>
        </p:nvSpPr>
        <p:spPr>
          <a:xfrm>
            <a:off x="13907907" y="6841103"/>
            <a:ext cx="968817" cy="109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20"/>
              </a:lnSpc>
              <a:buNone/>
            </a:pPr>
            <a:r>
              <a:rPr lang="en-US" sz="600" b="1" dirty="0">
                <a:solidFill>
                  <a:srgbClr val="4B4B4B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Employees Progress</a:t>
            </a:r>
            <a:endParaRPr lang="en-US" sz="600" dirty="0"/>
          </a:p>
        </p:txBody>
      </p:sp>
      <p:sp>
        <p:nvSpPr>
          <p:cNvPr id="24" name="name_96"/>
          <p:cNvSpPr/>
          <p:nvPr/>
        </p:nvSpPr>
        <p:spPr>
          <a:xfrm>
            <a:off x="16652101" y="6852036"/>
            <a:ext cx="281443" cy="983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20"/>
              </a:lnSpc>
              <a:buNone/>
            </a:pPr>
            <a:r>
              <a:rPr lang="en-US" sz="600" dirty="0">
                <a:solidFill>
                  <a:srgbClr val="4B4B4B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96%</a:t>
            </a:r>
            <a:endParaRPr lang="en-US" sz="600" dirty="0"/>
          </a:p>
        </p:txBody>
      </p:sp>
      <p:sp>
        <p:nvSpPr>
          <p:cNvPr id="25" name="name_350000"/>
          <p:cNvSpPr/>
          <p:nvPr/>
        </p:nvSpPr>
        <p:spPr>
          <a:xfrm>
            <a:off x="14639925" y="5715000"/>
            <a:ext cx="6191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$350,000</a:t>
            </a:r>
            <a:endParaRPr lang="en-US" sz="900" dirty="0"/>
          </a:p>
        </p:txBody>
      </p:sp>
      <p:sp>
        <p:nvSpPr>
          <p:cNvPr id="26" name="name_70"/>
          <p:cNvSpPr/>
          <p:nvPr/>
        </p:nvSpPr>
        <p:spPr>
          <a:xfrm>
            <a:off x="15711860" y="5977393"/>
            <a:ext cx="214437" cy="983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20"/>
              </a:lnSpc>
              <a:buNone/>
            </a:pPr>
            <a:r>
              <a:rPr lang="en-US" sz="600" dirty="0">
                <a:solidFill>
                  <a:srgbClr val="4B4B4B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70%</a:t>
            </a:r>
            <a:endParaRPr lang="en-US" sz="600" dirty="0"/>
          </a:p>
        </p:txBody>
      </p:sp>
      <p:sp>
        <p:nvSpPr>
          <p:cNvPr id="27" name="name_80000"/>
          <p:cNvSpPr/>
          <p:nvPr/>
        </p:nvSpPr>
        <p:spPr>
          <a:xfrm>
            <a:off x="16440150" y="5977393"/>
            <a:ext cx="411232" cy="983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ts val="720"/>
              </a:lnSpc>
              <a:buNone/>
            </a:pPr>
            <a:r>
              <a:rPr lang="en-US" sz="600" dirty="0">
                <a:solidFill>
                  <a:srgbClr val="4B4B4B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$80,000</a:t>
            </a:r>
            <a:endParaRPr lang="en-US" sz="600" dirty="0"/>
          </a:p>
        </p:txBody>
      </p:sp>
      <p:sp>
        <p:nvSpPr>
          <p:cNvPr id="28" name="name_125"/>
          <p:cNvSpPr/>
          <p:nvPr/>
        </p:nvSpPr>
        <p:spPr>
          <a:xfrm>
            <a:off x="15996119" y="6250719"/>
            <a:ext cx="258169" cy="983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20"/>
              </a:lnSpc>
              <a:buNone/>
            </a:pPr>
            <a:r>
              <a:rPr lang="en-US" sz="600" dirty="0">
                <a:solidFill>
                  <a:srgbClr val="FFFFF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125%</a:t>
            </a:r>
            <a:endParaRPr lang="en-US" sz="600" dirty="0"/>
          </a:p>
        </p:txBody>
      </p:sp>
      <p:sp>
        <p:nvSpPr>
          <p:cNvPr id="29" name="name_95000"/>
          <p:cNvSpPr/>
          <p:nvPr/>
        </p:nvSpPr>
        <p:spPr>
          <a:xfrm>
            <a:off x="16449675" y="6250719"/>
            <a:ext cx="401707" cy="983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ts val="720"/>
              </a:lnSpc>
              <a:buNone/>
            </a:pPr>
            <a:r>
              <a:rPr lang="en-US" sz="600" dirty="0">
                <a:solidFill>
                  <a:srgbClr val="4B4B4B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$95,000</a:t>
            </a:r>
            <a:endParaRPr lang="en-US" sz="600" dirty="0"/>
          </a:p>
        </p:txBody>
      </p:sp>
      <p:sp>
        <p:nvSpPr>
          <p:cNvPr id="30" name="name_80"/>
          <p:cNvSpPr/>
          <p:nvPr/>
        </p:nvSpPr>
        <p:spPr>
          <a:xfrm>
            <a:off x="15897721" y="6524045"/>
            <a:ext cx="281443" cy="983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20"/>
              </a:lnSpc>
              <a:buNone/>
            </a:pPr>
            <a:r>
              <a:rPr lang="en-US" sz="600" dirty="0">
                <a:solidFill>
                  <a:srgbClr val="4B4B4B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80%</a:t>
            </a:r>
            <a:endParaRPr lang="en-US" sz="600" dirty="0"/>
          </a:p>
        </p:txBody>
      </p:sp>
      <p:sp>
        <p:nvSpPr>
          <p:cNvPr id="31" name="name_75000"/>
          <p:cNvSpPr/>
          <p:nvPr/>
        </p:nvSpPr>
        <p:spPr>
          <a:xfrm>
            <a:off x="16449675" y="6524045"/>
            <a:ext cx="401707" cy="983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ts val="720"/>
              </a:lnSpc>
              <a:buNone/>
            </a:pPr>
            <a:r>
              <a:rPr lang="en-US" sz="600" dirty="0">
                <a:solidFill>
                  <a:srgbClr val="4B4B4B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$75,000</a:t>
            </a:r>
            <a:endParaRPr lang="en-US" sz="600" dirty="0"/>
          </a:p>
        </p:txBody>
      </p:sp>
      <p:sp>
        <p:nvSpPr>
          <p:cNvPr id="32" name="name_7 essential components of successful sales"/>
          <p:cNvSpPr/>
          <p:nvPr/>
        </p:nvSpPr>
        <p:spPr>
          <a:xfrm>
            <a:off x="5638800" y="1762125"/>
            <a:ext cx="7096125" cy="327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6000" b="1" dirty="0">
                <a:solidFill>
                  <a:srgbClr val="409EE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7 essential </a:t>
            </a: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components of successful sales</a:t>
            </a:r>
            <a:endParaRPr lang="en-US" sz="6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Телефония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2450" y="647700"/>
            <a:ext cx="1209675" cy="1209675"/>
          </a:xfrm>
          <a:prstGeom prst="rect">
            <a:avLst/>
          </a:prstGeom>
        </p:spPr>
      </p:pic>
      <p:pic>
        <p:nvPicPr>
          <p:cNvPr id="5" name="4colourful contact center copy 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277350" y="885825"/>
            <a:ext cx="9010650" cy="8277225"/>
          </a:xfrm>
          <a:prstGeom prst="rect">
            <a:avLst/>
          </a:prstGeom>
        </p:spPr>
      </p:pic>
      <p:pic>
        <p:nvPicPr>
          <p:cNvPr id="6" name="4whatsapp 1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343900" y="3324225"/>
            <a:ext cx="3238500" cy="6591300"/>
          </a:xfrm>
          <a:prstGeom prst="rect">
            <a:avLst/>
          </a:prstGeom>
        </p:spPr>
      </p:pic>
      <p:pic>
        <p:nvPicPr>
          <p:cNvPr id="7" name="Frame 16845935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7225" y="2971800"/>
            <a:ext cx="7400925" cy="5314950"/>
          </a:xfrm>
          <a:prstGeom prst="rect">
            <a:avLst/>
          </a:prstGeom>
        </p:spPr>
      </p:pic>
      <p:sp>
        <p:nvSpPr>
          <p:cNvPr id="8" name="Contact Center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Contact Center
</a:t>
            </a:r>
            <a:br/>
            <a:endParaRPr lang="en-US" sz="6000" dirty="0"/>
          </a:p>
        </p:txBody>
      </p:sp>
      <p:sp>
        <p:nvSpPr>
          <p:cNvPr id="9" name="Email"/>
          <p:cNvSpPr/>
          <p:nvPr/>
        </p:nvSpPr>
        <p:spPr>
          <a:xfrm>
            <a:off x="1038225" y="3000375"/>
            <a:ext cx="52292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Email</a:t>
            </a:r>
            <a:endParaRPr lang="en-US" sz="2025" dirty="0"/>
          </a:p>
        </p:txBody>
      </p:sp>
      <p:sp>
        <p:nvSpPr>
          <p:cNvPr id="10" name="Telephony"/>
          <p:cNvSpPr/>
          <p:nvPr/>
        </p:nvSpPr>
        <p:spPr>
          <a:xfrm>
            <a:off x="1038225" y="3495675"/>
            <a:ext cx="52292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Telephony</a:t>
            </a:r>
            <a:endParaRPr lang="en-US" sz="2025" dirty="0"/>
          </a:p>
        </p:txBody>
      </p:sp>
      <p:sp>
        <p:nvSpPr>
          <p:cNvPr id="11" name="Call recording and audio-to-text transcription"/>
          <p:cNvSpPr/>
          <p:nvPr/>
        </p:nvSpPr>
        <p:spPr>
          <a:xfrm>
            <a:off x="1038225" y="39909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Call recording and audio-to-text transcription</a:t>
            </a:r>
            <a:endParaRPr lang="en-US" sz="2025" dirty="0"/>
          </a:p>
        </p:txBody>
      </p:sp>
      <p:sp>
        <p:nvSpPr>
          <p:cNvPr id="12" name="SMS"/>
          <p:cNvSpPr/>
          <p:nvPr/>
        </p:nvSpPr>
        <p:spPr>
          <a:xfrm>
            <a:off x="1038225" y="44862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SMS</a:t>
            </a:r>
            <a:endParaRPr lang="en-US" sz="2025" dirty="0"/>
          </a:p>
        </p:txBody>
      </p:sp>
      <p:sp>
        <p:nvSpPr>
          <p:cNvPr id="13" name="Call back widget"/>
          <p:cNvSpPr/>
          <p:nvPr/>
        </p:nvSpPr>
        <p:spPr>
          <a:xfrm>
            <a:off x="1038225" y="49815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Call back widget</a:t>
            </a:r>
            <a:endParaRPr lang="en-US" sz="2025" dirty="0"/>
          </a:p>
        </p:txBody>
      </p:sp>
      <p:sp>
        <p:nvSpPr>
          <p:cNvPr id="14" name="Website live chat and chatbots"/>
          <p:cNvSpPr/>
          <p:nvPr/>
        </p:nvSpPr>
        <p:spPr>
          <a:xfrm>
            <a:off x="1038225" y="54768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Website live chat and chatbots</a:t>
            </a:r>
            <a:endParaRPr lang="en-US" sz="2025" dirty="0"/>
          </a:p>
        </p:txBody>
      </p:sp>
      <p:sp>
        <p:nvSpPr>
          <p:cNvPr id="15" name="Official Facebook Instagram integration"/>
          <p:cNvSpPr/>
          <p:nvPr/>
        </p:nvSpPr>
        <p:spPr>
          <a:xfrm>
            <a:off x="1038225" y="59721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Official Facebook, Instagram integration</a:t>
            </a:r>
            <a:endParaRPr lang="en-US" sz="2025" dirty="0"/>
          </a:p>
        </p:txBody>
      </p:sp>
      <p:sp>
        <p:nvSpPr>
          <p:cNvPr id="16" name="Instant WhatsApp for messenger-based leads"/>
          <p:cNvSpPr/>
          <p:nvPr/>
        </p:nvSpPr>
        <p:spPr>
          <a:xfrm>
            <a:off x="1038225" y="64674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Instant WhatsApp for messenger-based leads</a:t>
            </a:r>
            <a:endParaRPr lang="en-US" sz="2025" dirty="0"/>
          </a:p>
        </p:txBody>
      </p:sp>
      <p:sp>
        <p:nvSpPr>
          <p:cNvPr id="17" name="Facebook Lead Ads"/>
          <p:cNvSpPr/>
          <p:nvPr/>
        </p:nvSpPr>
        <p:spPr>
          <a:xfrm>
            <a:off x="1038225" y="69627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Facebook Lead Ads</a:t>
            </a:r>
            <a:endParaRPr lang="en-US" sz="2025" dirty="0"/>
          </a:p>
        </p:txBody>
      </p:sp>
      <p:sp>
        <p:nvSpPr>
          <p:cNvPr id="18" name="Website forms contact and lead capture"/>
          <p:cNvSpPr/>
          <p:nvPr/>
        </p:nvSpPr>
        <p:spPr>
          <a:xfrm>
            <a:off x="1038225" y="74580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Website forms (contact and lead capture)</a:t>
            </a:r>
            <a:endParaRPr lang="en-US" sz="2025" dirty="0"/>
          </a:p>
        </p:txBody>
      </p:sp>
      <p:sp>
        <p:nvSpPr>
          <p:cNvPr id="19" name="Form builder  form processor"/>
          <p:cNvSpPr/>
          <p:nvPr/>
        </p:nvSpPr>
        <p:spPr>
          <a:xfrm>
            <a:off x="1038225" y="7953375"/>
            <a:ext cx="6581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Form builder + form processor</a:t>
            </a:r>
            <a:endParaRPr lang="en-US" sz="20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crm siz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2125" y="981075"/>
            <a:ext cx="8905875" cy="7496175"/>
          </a:xfrm>
          <a:prstGeom prst="rect">
            <a:avLst/>
          </a:prstGeom>
        </p:spPr>
      </p:pic>
      <p:pic>
        <p:nvPicPr>
          <p:cNvPr id="4" name="Ellipse 513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7225" y="2933700"/>
            <a:ext cx="6305550" cy="5886450"/>
          </a:xfrm>
          <a:prstGeom prst="rect">
            <a:avLst/>
          </a:prstGeom>
        </p:spPr>
      </p:pic>
      <p:pic>
        <p:nvPicPr>
          <p:cNvPr id="6" name="Group 168470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39150" y="3448050"/>
            <a:ext cx="3082750" cy="6419850"/>
          </a:xfrm>
          <a:prstGeom prst="rect">
            <a:avLst/>
          </a:prstGeom>
        </p:spPr>
      </p:pic>
      <p:pic>
        <p:nvPicPr>
          <p:cNvPr id="7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71525" y="981075"/>
            <a:ext cx="714375" cy="523875"/>
          </a:xfrm>
          <a:prstGeom prst="rect">
            <a:avLst/>
          </a:prstGeom>
        </p:spPr>
      </p:pic>
      <p:sp>
        <p:nvSpPr>
          <p:cNvPr id="8" name="CRM"/>
          <p:cNvSpPr/>
          <p:nvPr/>
        </p:nvSpPr>
        <p:spPr>
          <a:xfrm>
            <a:off x="2057400" y="819150"/>
            <a:ext cx="87534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CRM
</a:t>
            </a:r>
            <a:br/>
            <a:endParaRPr lang="en-US" sz="6000" dirty="0"/>
          </a:p>
        </p:txBody>
      </p:sp>
      <p:sp>
        <p:nvSpPr>
          <p:cNvPr id="9" name="Leads Deals Contacts Companies"/>
          <p:cNvSpPr/>
          <p:nvPr/>
        </p:nvSpPr>
        <p:spPr>
          <a:xfrm>
            <a:off x="1038225" y="3000375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Leads, Deals, Contacts, Companies</a:t>
            </a:r>
            <a:endParaRPr lang="en-US" sz="2025" dirty="0"/>
          </a:p>
        </p:txBody>
      </p:sp>
      <p:sp>
        <p:nvSpPr>
          <p:cNvPr id="10" name="Sales funnel automation"/>
          <p:cNvSpPr/>
          <p:nvPr/>
        </p:nvSpPr>
        <p:spPr>
          <a:xfrm>
            <a:off x="1038225" y="3495675"/>
            <a:ext cx="472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Sales funnel automation</a:t>
            </a:r>
            <a:endParaRPr lang="en-US" sz="2025" dirty="0"/>
          </a:p>
        </p:txBody>
      </p:sp>
      <p:sp>
        <p:nvSpPr>
          <p:cNvPr id="11" name="Pipeline management"/>
          <p:cNvSpPr/>
          <p:nvPr/>
        </p:nvSpPr>
        <p:spPr>
          <a:xfrm>
            <a:off x="1038225" y="39909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Pipeline management</a:t>
            </a:r>
            <a:endParaRPr lang="en-US" sz="2025" dirty="0"/>
          </a:p>
        </p:txBody>
      </p:sp>
      <p:sp>
        <p:nvSpPr>
          <p:cNvPr id="12" name="name_360-degree customer view"/>
          <p:cNvSpPr/>
          <p:nvPr/>
        </p:nvSpPr>
        <p:spPr>
          <a:xfrm>
            <a:off x="1038225" y="44862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360-degree customer view</a:t>
            </a:r>
            <a:endParaRPr lang="en-US" sz="2025" dirty="0"/>
          </a:p>
        </p:txBody>
      </p:sp>
      <p:sp>
        <p:nvSpPr>
          <p:cNvPr id="13" name="Estimates and invoices"/>
          <p:cNvSpPr/>
          <p:nvPr/>
        </p:nvSpPr>
        <p:spPr>
          <a:xfrm>
            <a:off x="1038225" y="49815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Estimates and invoices</a:t>
            </a:r>
            <a:endParaRPr lang="en-US" sz="2025" dirty="0"/>
          </a:p>
        </p:txBody>
      </p:sp>
      <p:sp>
        <p:nvSpPr>
          <p:cNvPr id="14" name="Online payments"/>
          <p:cNvSpPr/>
          <p:nvPr/>
        </p:nvSpPr>
        <p:spPr>
          <a:xfrm>
            <a:off x="1038225" y="54768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Online payments</a:t>
            </a:r>
            <a:endParaRPr lang="en-US" sz="2025" dirty="0"/>
          </a:p>
        </p:txBody>
      </p:sp>
      <p:sp>
        <p:nvSpPr>
          <p:cNvPr id="15" name="E-signature"/>
          <p:cNvSpPr/>
          <p:nvPr/>
        </p:nvSpPr>
        <p:spPr>
          <a:xfrm>
            <a:off x="1038225" y="59721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E-signature</a:t>
            </a:r>
            <a:endParaRPr lang="en-US" sz="2025" dirty="0"/>
          </a:p>
        </p:txBody>
      </p:sp>
      <p:sp>
        <p:nvSpPr>
          <p:cNvPr id="16" name="Product catalog"/>
          <p:cNvSpPr/>
          <p:nvPr/>
        </p:nvSpPr>
        <p:spPr>
          <a:xfrm>
            <a:off x="1038225" y="64674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Product catalog</a:t>
            </a:r>
            <a:endParaRPr lang="en-US" sz="2025" dirty="0"/>
          </a:p>
        </p:txBody>
      </p:sp>
      <p:sp>
        <p:nvSpPr>
          <p:cNvPr id="17" name="Leaddeal routing rules"/>
          <p:cNvSpPr/>
          <p:nvPr/>
        </p:nvSpPr>
        <p:spPr>
          <a:xfrm>
            <a:off x="1038225" y="69627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Lead/deal routing rules</a:t>
            </a:r>
            <a:endParaRPr lang="en-US" sz="2025" dirty="0"/>
          </a:p>
        </p:txBody>
      </p:sp>
      <p:sp>
        <p:nvSpPr>
          <p:cNvPr id="18" name="Access rights for CRM fields"/>
          <p:cNvSpPr/>
          <p:nvPr/>
        </p:nvSpPr>
        <p:spPr>
          <a:xfrm>
            <a:off x="1038225" y="74580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Access rights for CRM fields</a:t>
            </a:r>
            <a:endParaRPr lang="en-US" sz="2025" dirty="0"/>
          </a:p>
        </p:txBody>
      </p:sp>
      <p:sp>
        <p:nvSpPr>
          <p:cNvPr id="19" name="name_30 vertical CRM solutions"/>
          <p:cNvSpPr/>
          <p:nvPr/>
        </p:nvSpPr>
        <p:spPr>
          <a:xfrm>
            <a:off x="1038225" y="79533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30+ vertical CRM solutions</a:t>
            </a:r>
            <a:endParaRPr lang="en-US" sz="2025" dirty="0"/>
          </a:p>
        </p:txBody>
      </p:sp>
      <p:sp>
        <p:nvSpPr>
          <p:cNvPr id="20" name="Universal Activities"/>
          <p:cNvSpPr/>
          <p:nvPr/>
        </p:nvSpPr>
        <p:spPr>
          <a:xfrm>
            <a:off x="1038225" y="8448675"/>
            <a:ext cx="594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Universal Activities</a:t>
            </a:r>
            <a:endParaRPr lang="en-US" sz="20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Ellipse 51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50" y="561975"/>
            <a:ext cx="1371600" cy="1371600"/>
          </a:xfrm>
          <a:prstGeom prst="rect">
            <a:avLst/>
          </a:prstGeom>
        </p:spPr>
      </p:pic>
      <p:pic>
        <p:nvPicPr>
          <p:cNvPr id="4" name="Icon. Plan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5800" y="781050"/>
            <a:ext cx="933450" cy="933450"/>
          </a:xfrm>
          <a:prstGeom prst="rect">
            <a:avLst/>
          </a:prstGeom>
        </p:spPr>
      </p:pic>
      <p:pic>
        <p:nvPicPr>
          <p:cNvPr id="5" name="Frame 16845935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225" y="3014663"/>
            <a:ext cx="6305550" cy="3748087"/>
          </a:xfrm>
          <a:prstGeom prst="rect">
            <a:avLst/>
          </a:prstGeom>
        </p:spPr>
      </p:pic>
      <p:pic>
        <p:nvPicPr>
          <p:cNvPr id="6" name="crm size 2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382125" y="981075"/>
            <a:ext cx="8905875" cy="7505700"/>
          </a:xfrm>
          <a:prstGeom prst="rect">
            <a:avLst/>
          </a:prstGeom>
        </p:spPr>
      </p:pic>
      <p:pic>
        <p:nvPicPr>
          <p:cNvPr id="7" name="Group 1684705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439150" y="3448050"/>
            <a:ext cx="3082751" cy="6419850"/>
          </a:xfrm>
          <a:prstGeom prst="rect">
            <a:avLst/>
          </a:prstGeom>
        </p:spPr>
      </p:pic>
      <p:sp>
        <p:nvSpPr>
          <p:cNvPr id="8" name="Inventory management"/>
          <p:cNvSpPr/>
          <p:nvPr/>
        </p:nvSpPr>
        <p:spPr>
          <a:xfrm>
            <a:off x="2057400" y="819150"/>
            <a:ext cx="7334250" cy="172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Inventory management
</a:t>
            </a:r>
            <a:br/>
            <a:endParaRPr lang="en-US" sz="6000" dirty="0"/>
          </a:p>
        </p:txBody>
      </p:sp>
      <p:sp>
        <p:nvSpPr>
          <p:cNvPr id="9" name="Stock adjustments"/>
          <p:cNvSpPr/>
          <p:nvPr/>
        </p:nvSpPr>
        <p:spPr>
          <a:xfrm>
            <a:off x="1080813" y="3005138"/>
            <a:ext cx="52503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Stock adjustments</a:t>
            </a:r>
            <a:endParaRPr lang="en-US" sz="2025" dirty="0"/>
          </a:p>
        </p:txBody>
      </p:sp>
      <p:sp>
        <p:nvSpPr>
          <p:cNvPr id="10" name="Order management"/>
          <p:cNvSpPr/>
          <p:nvPr/>
        </p:nvSpPr>
        <p:spPr>
          <a:xfrm>
            <a:off x="1076325" y="3500438"/>
            <a:ext cx="5257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Order management</a:t>
            </a:r>
            <a:endParaRPr lang="en-US" sz="2025" dirty="0"/>
          </a:p>
        </p:txBody>
      </p:sp>
      <p:sp>
        <p:nvSpPr>
          <p:cNvPr id="11" name="Warehouse transfers"/>
          <p:cNvSpPr/>
          <p:nvPr/>
        </p:nvSpPr>
        <p:spPr>
          <a:xfrm>
            <a:off x="1076325" y="3995738"/>
            <a:ext cx="66103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Warehouse transfers</a:t>
            </a:r>
            <a:endParaRPr lang="en-US" sz="2025" dirty="0"/>
          </a:p>
        </p:txBody>
      </p:sp>
      <p:sp>
        <p:nvSpPr>
          <p:cNvPr id="12" name="Fully integrated with CRM and product catalog"/>
          <p:cNvSpPr/>
          <p:nvPr/>
        </p:nvSpPr>
        <p:spPr>
          <a:xfrm>
            <a:off x="1076325" y="4491038"/>
            <a:ext cx="66103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Fully integrated with CRM and product catalog</a:t>
            </a:r>
            <a:endParaRPr lang="en-US" sz="2025" dirty="0"/>
          </a:p>
        </p:txBody>
      </p:sp>
      <p:sp>
        <p:nvSpPr>
          <p:cNvPr id="13" name="Real-time order and inventory updates"/>
          <p:cNvSpPr/>
          <p:nvPr/>
        </p:nvSpPr>
        <p:spPr>
          <a:xfrm>
            <a:off x="1076325" y="4986338"/>
            <a:ext cx="66103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Real-time order and inventory updates</a:t>
            </a:r>
            <a:endParaRPr lang="en-US" sz="2025" dirty="0"/>
          </a:p>
        </p:txBody>
      </p:sp>
      <p:sp>
        <p:nvSpPr>
          <p:cNvPr id="14" name="Multiple warehouses"/>
          <p:cNvSpPr/>
          <p:nvPr/>
        </p:nvSpPr>
        <p:spPr>
          <a:xfrm>
            <a:off x="1076325" y="5481638"/>
            <a:ext cx="66103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Multiple warehouses</a:t>
            </a:r>
            <a:endParaRPr lang="en-US" sz="2025" dirty="0"/>
          </a:p>
        </p:txBody>
      </p:sp>
      <p:sp>
        <p:nvSpPr>
          <p:cNvPr id="15" name="Full traceability from the supplierto the customer"/>
          <p:cNvSpPr/>
          <p:nvPr/>
        </p:nvSpPr>
        <p:spPr>
          <a:xfrm>
            <a:off x="1076325" y="5976938"/>
            <a:ext cx="66103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Full traceability from the supplier to the customer</a:t>
            </a:r>
            <a:endParaRPr lang="en-US" sz="2025" dirty="0"/>
          </a:p>
        </p:txBody>
      </p:sp>
      <p:sp>
        <p:nvSpPr>
          <p:cNvPr id="16" name="Inventory reports stock balance gross profit gross margin etc"/>
          <p:cNvSpPr/>
          <p:nvPr/>
        </p:nvSpPr>
        <p:spPr>
          <a:xfrm>
            <a:off x="1076325" y="6472238"/>
            <a:ext cx="6610350" cy="660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Inventory reports: stock balance, gross profit, gross margin, etc.</a:t>
            </a:r>
            <a:endParaRPr lang="en-US" sz="20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1870</Words>
  <Application>Microsoft Macintosh PowerPoint</Application>
  <PresentationFormat>Произвольный</PresentationFormat>
  <Paragraphs>391</Paragraphs>
  <Slides>45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4" baseType="lpstr">
      <vt:lpstr>Arial</vt:lpstr>
      <vt:lpstr>Montserrat Bold</vt:lpstr>
      <vt:lpstr>Montserrat Medium</vt:lpstr>
      <vt:lpstr>Montserrat Regular</vt:lpstr>
      <vt:lpstr>Montserrat SemiBold</vt:lpstr>
      <vt:lpstr>Poppins Light</vt:lpstr>
      <vt:lpstr>Poppins Regular</vt:lpstr>
      <vt:lpstr>SF Pro Display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Маркетинг</cp:lastModifiedBy>
  <cp:revision>5</cp:revision>
  <dcterms:created xsi:type="dcterms:W3CDTF">2024-06-06T13:42:09Z</dcterms:created>
  <dcterms:modified xsi:type="dcterms:W3CDTF">2024-06-26T12:52:06Z</dcterms:modified>
</cp:coreProperties>
</file>